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64"/>
  </p:notesMasterIdLst>
  <p:handoutMasterIdLst>
    <p:handoutMasterId r:id="rId65"/>
  </p:handoutMasterIdLst>
  <p:sldIdLst>
    <p:sldId id="256" r:id="rId3"/>
    <p:sldId id="258" r:id="rId4"/>
    <p:sldId id="316" r:id="rId5"/>
    <p:sldId id="363" r:id="rId6"/>
    <p:sldId id="366" r:id="rId7"/>
    <p:sldId id="257" r:id="rId8"/>
    <p:sldId id="360" r:id="rId9"/>
    <p:sldId id="362" r:id="rId10"/>
    <p:sldId id="361" r:id="rId11"/>
    <p:sldId id="261" r:id="rId12"/>
    <p:sldId id="368" r:id="rId13"/>
    <p:sldId id="273" r:id="rId14"/>
    <p:sldId id="274" r:id="rId15"/>
    <p:sldId id="276" r:id="rId16"/>
    <p:sldId id="27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369" r:id="rId26"/>
    <p:sldId id="287" r:id="rId27"/>
    <p:sldId id="311" r:id="rId28"/>
    <p:sldId id="312" r:id="rId29"/>
    <p:sldId id="313" r:id="rId30"/>
    <p:sldId id="314" r:id="rId31"/>
    <p:sldId id="315" r:id="rId32"/>
    <p:sldId id="304" r:id="rId33"/>
    <p:sldId id="305" r:id="rId34"/>
    <p:sldId id="303" r:id="rId35"/>
    <p:sldId id="306" r:id="rId36"/>
    <p:sldId id="307" r:id="rId37"/>
    <p:sldId id="308" r:id="rId38"/>
    <p:sldId id="309" r:id="rId39"/>
    <p:sldId id="310" r:id="rId40"/>
    <p:sldId id="288" r:id="rId41"/>
    <p:sldId id="271" r:id="rId42"/>
    <p:sldId id="262" r:id="rId43"/>
    <p:sldId id="260" r:id="rId44"/>
    <p:sldId id="263" r:id="rId45"/>
    <p:sldId id="264" r:id="rId46"/>
    <p:sldId id="265" r:id="rId47"/>
    <p:sldId id="269" r:id="rId48"/>
    <p:sldId id="267" r:id="rId49"/>
    <p:sldId id="266" r:id="rId50"/>
    <p:sldId id="270" r:id="rId51"/>
    <p:sldId id="268" r:id="rId52"/>
    <p:sldId id="317" r:id="rId53"/>
    <p:sldId id="319" r:id="rId54"/>
    <p:sldId id="367" r:id="rId55"/>
    <p:sldId id="370" r:id="rId56"/>
    <p:sldId id="371" r:id="rId57"/>
    <p:sldId id="372" r:id="rId58"/>
    <p:sldId id="374" r:id="rId59"/>
    <p:sldId id="373" r:id="rId60"/>
    <p:sldId id="375" r:id="rId61"/>
    <p:sldId id="376" r:id="rId62"/>
    <p:sldId id="377" r:id="rId63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97"/>
  </p:normalViewPr>
  <p:slideViewPr>
    <p:cSldViewPr showGuides="1">
      <p:cViewPr varScale="1">
        <p:scale>
          <a:sx n="87" d="100"/>
          <a:sy n="87" d="100"/>
        </p:scale>
        <p:origin x="-252" y="-78"/>
      </p:cViewPr>
      <p:guideLst>
        <p:guide orient="horz" pos="16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3F9331-0727-4D06-9FF0-47033465E63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pPr lvl="0" algn="r" eaLnBrk="1" hangingPunct="1">
                <a:buNone/>
              </a:pPr>
              <a:t>‹#›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41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6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梦游天姥吟留别·翻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将进酒·翻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行路难·翻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蜀道难·翻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梦游天姥吟留别·翻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将进酒·翻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行路难·翻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蜀道难·翻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onsolas" panose="020B0609020204030204" pitchFamily="49" charset="0"/>
                <a:ea typeface="楷体" panose="02010609060101010101" pitchFamily="49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9pPr>
    </p:titleStyle>
    <p:bodyStyle>
      <a:lvl1pPr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F636FD1-13D3-4858-A5B2-19F4F54397B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2019/11/29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onsolas" panose="020B0609020204030204" pitchFamily="49" charset="0"/>
                <a:ea typeface="楷体" panose="02010609060101010101" pitchFamily="49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pPr lvl="0" eaLnBrk="1" hangingPunct="1">
                <a:buNone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MingLiU" panose="02020509000000000000" pitchFamily="49" charset="-120"/>
        </a:defRPr>
      </a:lvl9pPr>
    </p:titleStyle>
    <p:bodyStyle>
      <a:lvl1pPr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o.gushiwen.org/authorv_b90660e3e492.aspx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8.png"/><Relationship Id="rId3" Type="http://schemas.openxmlformats.org/officeDocument/2006/relationships/audio" Target="../media/media1.mp3"/><Relationship Id="rId21" Type="http://schemas.openxmlformats.org/officeDocument/2006/relationships/oleObject" Target="../embeddings/oleObject7.bin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5.png"/><Relationship Id="rId17" Type="http://schemas.openxmlformats.org/officeDocument/2006/relationships/oleObject" Target="../embeddings/oleObject5.bin"/><Relationship Id="rId2" Type="http://schemas.microsoft.com/office/2007/relationships/media" Target="../media/media1.mp3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3.xml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1.png"/><Relationship Id="rId5" Type="http://schemas.openxmlformats.org/officeDocument/2006/relationships/audio" Target="../media/media2.mp3"/><Relationship Id="rId15" Type="http://schemas.openxmlformats.org/officeDocument/2006/relationships/oleObject" Target="../embeddings/oleObject4.bin"/><Relationship Id="rId23" Type="http://schemas.openxmlformats.org/officeDocument/2006/relationships/oleObject" Target="../embeddings/oleObject8.bin"/><Relationship Id="rId10" Type="http://schemas.openxmlformats.org/officeDocument/2006/relationships/image" Target="../media/image4.png"/><Relationship Id="rId19" Type="http://schemas.openxmlformats.org/officeDocument/2006/relationships/oleObject" Target="../embeddings/oleObject6.bin"/><Relationship Id="rId4" Type="http://schemas.microsoft.com/office/2007/relationships/media" Target="../media/media2.mp3"/><Relationship Id="rId9" Type="http://schemas.openxmlformats.org/officeDocument/2006/relationships/oleObject" Target="../embeddings/oleObject1.bin"/><Relationship Id="rId14" Type="http://schemas.openxmlformats.org/officeDocument/2006/relationships/image" Target="../media/image6.png"/><Relationship Id="rId2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ngLiU" panose="02020509000000000000" pitchFamily="49" charset="-120"/>
                <a:ea typeface="+mj-ea"/>
                <a:cs typeface="+mj-cs"/>
              </a:rPr>
              <a:t>李白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ngLiU" panose="02020509000000000000" pitchFamily="49" charset="-120"/>
              <a:ea typeface="+mj-ea"/>
              <a:cs typeface="+mj-cs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593725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ClrTx/>
              <a:buSzTx/>
            </a:pPr>
            <a:r>
              <a:rPr lang="zh-CN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天子呼来不上船，自称臣是酒中仙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时间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关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于这首诗的写作时间，说法不一。黄锡珪编的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李太白编年诗集目录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记录为天宝十一载（公元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752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年）。一般认为这是天宝（公元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742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年正月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—756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年七月，唐玄宗李隆基的年号）年间李白离开京城后，周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游梁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、宋，与友人岑勋、元丹丘相会时所作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注意：李白（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701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- 762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将进酒</a:t>
            </a:r>
            <a:r>
              <a:rPr lang="en-US" altLang="zh-CN" dirty="0" smtClean="0"/>
              <a:t>·</a:t>
            </a:r>
            <a:r>
              <a:rPr lang="zh-CN" altLang="en-US" dirty="0" smtClean="0"/>
              <a:t>原文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1800" dirty="0" smtClean="0"/>
              <a:t>君不见，黄河之水天上来，奔流到海不复回。</a:t>
            </a:r>
            <a:br>
              <a:rPr lang="zh-CN" altLang="en-US" sz="1800" dirty="0" smtClean="0"/>
            </a:br>
            <a:r>
              <a:rPr lang="zh-CN" altLang="en-US" sz="1800" dirty="0" smtClean="0"/>
              <a:t>君不见，高堂明镜悲白发，朝如青丝暮成雪。</a:t>
            </a:r>
            <a:br>
              <a:rPr lang="zh-CN" altLang="en-US" sz="1800" dirty="0" smtClean="0"/>
            </a:br>
            <a:r>
              <a:rPr lang="zh-CN" altLang="en-US" sz="1800" dirty="0" smtClean="0"/>
              <a:t>人生得意须尽欢，莫使金樽空对月。</a:t>
            </a:r>
            <a:br>
              <a:rPr lang="zh-CN" altLang="en-US" sz="1800" dirty="0" smtClean="0"/>
            </a:br>
            <a:r>
              <a:rPr lang="zh-CN" altLang="en-US" sz="1800" dirty="0" smtClean="0"/>
              <a:t>天生我材必有用，千金散尽还复来。</a:t>
            </a:r>
            <a:br>
              <a:rPr lang="zh-CN" altLang="en-US" sz="1800" dirty="0" smtClean="0"/>
            </a:br>
            <a:r>
              <a:rPr lang="zh-CN" altLang="en-US" sz="1800" dirty="0" smtClean="0"/>
              <a:t>烹羊宰牛且为乐，会须一饮三百杯。</a:t>
            </a:r>
            <a:br>
              <a:rPr lang="zh-CN" altLang="en-US" sz="1800" dirty="0" smtClean="0"/>
            </a:br>
            <a:r>
              <a:rPr lang="zh-CN" altLang="en-US" sz="1800" dirty="0" smtClean="0"/>
              <a:t>岑夫子，丹丘生，将进酒，杯莫停。</a:t>
            </a:r>
            <a:br>
              <a:rPr lang="zh-CN" altLang="en-US" sz="1800" dirty="0" smtClean="0"/>
            </a:br>
            <a:r>
              <a:rPr lang="zh-CN" altLang="en-US" sz="1800" dirty="0" smtClean="0"/>
              <a:t>与君歌一曲，请君为我倾耳听。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倾耳听 一作：侧耳听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/>
            </a:r>
            <a:br>
              <a:rPr lang="zh-CN" altLang="en-US" sz="1800" dirty="0" smtClean="0"/>
            </a:br>
            <a:r>
              <a:rPr lang="zh-CN" altLang="en-US" sz="1800" dirty="0" smtClean="0"/>
              <a:t>钟鼓馔玉不足贵，但愿长醉不复醒。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不足贵 一作：何足贵；不复醒 一作：不愿醒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不用醒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/>
            </a:r>
            <a:br>
              <a:rPr lang="zh-CN" altLang="en-US" sz="1800" dirty="0" smtClean="0"/>
            </a:br>
            <a:r>
              <a:rPr lang="zh-CN" altLang="en-US" sz="1800" dirty="0" smtClean="0"/>
              <a:t>古来圣贤皆寂寞，惟有饮者留其名。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古来 一作：自古；惟 通：唯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/>
            </a:r>
            <a:br>
              <a:rPr lang="zh-CN" altLang="en-US" sz="1800" dirty="0" smtClean="0"/>
            </a:br>
            <a:r>
              <a:rPr lang="zh-CN" altLang="en-US" sz="1800" dirty="0" smtClean="0"/>
              <a:t>陈王昔时宴平乐，斗酒十千恣欢谑。</a:t>
            </a:r>
            <a:br>
              <a:rPr lang="zh-CN" altLang="en-US" sz="1800" dirty="0" smtClean="0"/>
            </a:br>
            <a:r>
              <a:rPr lang="zh-CN" altLang="en-US" sz="1800" dirty="0" smtClean="0"/>
              <a:t>主人何为言少钱，径须沽取对君酌。</a:t>
            </a:r>
            <a:br>
              <a:rPr lang="zh-CN" altLang="en-US" sz="1800" dirty="0" smtClean="0"/>
            </a:br>
            <a:r>
              <a:rPr lang="zh-CN" altLang="en-US" sz="1800" dirty="0" smtClean="0"/>
              <a:t>五花马，千金裘，呼儿将出换美酒，与尔同销万古愁。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92500" lnSpcReduction="2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君不见，黄河之水天上来，奔流到海不复回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你难道没有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看见，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那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黄河之水犹如从天上倾泻而来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波涛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翻滚直奔东海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从不会再回流。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indent="0" fontAlgn="auto">
              <a:spcAft>
                <a:spcPts val="0"/>
              </a:spcAft>
              <a:buNone/>
              <a:defRPr/>
            </a:pPr>
            <a:r>
              <a:rPr lang="zh-CN" altLang="en-US" dirty="0" smtClean="0"/>
              <a:t>君不见：乐府中常用的一种夸语。</a:t>
            </a:r>
            <a:endParaRPr lang="en-US" altLang="zh-CN" dirty="0" smtClean="0"/>
          </a:p>
          <a:p>
            <a:pPr lvl="0" indent="0" fontAlgn="auto">
              <a:spcAft>
                <a:spcPts val="0"/>
              </a:spcAft>
              <a:buNone/>
              <a:defRPr/>
            </a:pPr>
            <a:r>
              <a:rPr lang="zh-CN" altLang="en-US" dirty="0" smtClean="0"/>
              <a:t>天上来：黄河发源于青海，因那里地势极高，故称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君不见，高堂明镜悲白发，朝如青丝暮成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雪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你难道没有看见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高堂上面对明镜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深沉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悲叹那一头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白发，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早晨的青丝时至傍晚变得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如雪一般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lang="en-US" altLang="zh-CN" b="1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人生得意须尽欢，莫使金樽空对月。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人生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得意就要尽情享受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欢乐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不要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让金杯无酒空对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皎洁明月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lvl="0" indent="0" fontAlgn="auto">
              <a:spcAft>
                <a:spcPts val="0"/>
              </a:spcAft>
              <a:buNone/>
              <a:defRPr/>
            </a:pPr>
            <a:r>
              <a:rPr lang="zh-CN" altLang="en-US" dirty="0" smtClean="0"/>
              <a:t>得意：适意高兴的时候。</a:t>
            </a:r>
            <a:br>
              <a:rPr lang="zh-CN" altLang="en-US" dirty="0" smtClean="0"/>
            </a:br>
            <a:r>
              <a:rPr lang="zh-CN" altLang="en-US" dirty="0" smtClean="0"/>
              <a:t>金樽（</a:t>
            </a:r>
            <a:r>
              <a:rPr lang="en-US" altLang="zh-CN" dirty="0" err="1" smtClean="0"/>
              <a:t>zūn</a:t>
            </a:r>
            <a:r>
              <a:rPr lang="zh-CN" altLang="en-US" dirty="0" smtClean="0"/>
              <a:t>）：中国古代的盛酒器具。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天生我材必有用，千金散尽还复来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上天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造就我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的才干就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必然有用，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千两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黄金花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完也能再次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获得。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烹羊宰牛且为乐，会须一饮三百杯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且把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烹羊宰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牛当成一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件乐事，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如果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需要也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应痛饮三百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杯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indent="0" fontAlgn="auto">
              <a:spcAft>
                <a:spcPts val="0"/>
              </a:spcAft>
              <a:buNone/>
              <a:defRPr/>
            </a:pPr>
            <a:r>
              <a:rPr lang="zh-CN" altLang="en-US" dirty="0" smtClean="0"/>
              <a:t>会须：正应当。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岑夫子，丹丘生，将进酒，杯莫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停。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岑先生，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元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丹丘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快喝酒，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不要停。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indent="0" fontAlgn="auto">
              <a:spcAft>
                <a:spcPts val="0"/>
              </a:spcAft>
              <a:buNone/>
              <a:defRPr/>
            </a:pPr>
            <a:r>
              <a:rPr lang="zh-CN" altLang="en-US" sz="2800" dirty="0" smtClean="0"/>
              <a:t>岑夫子：岑勋。丹丘生：元丹丘。二人均为</a:t>
            </a:r>
            <a:r>
              <a:rPr lang="zh-CN" altLang="en-US" sz="2800" u="sng" dirty="0" smtClean="0">
                <a:hlinkClick r:id="rId2"/>
              </a:rPr>
              <a:t>李白</a:t>
            </a:r>
            <a:r>
              <a:rPr lang="zh-CN" altLang="en-US" sz="2800" dirty="0" smtClean="0"/>
              <a:t>的好友。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与君歌一曲，请君为我倾耳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听。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我给你们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唱首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歌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请你们为我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侧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耳听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92500" lnSpcReduction="2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钟鼓馔玉不足贵，但愿长醉不复醒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山珍海味不算珍贵，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只希望，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能醉生梦死，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不愿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清醒。 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indent="0" fontAlgn="auto">
              <a:spcAft>
                <a:spcPts val="0"/>
              </a:spcAft>
              <a:buNone/>
              <a:defRPr/>
            </a:pPr>
            <a:r>
              <a:rPr lang="zh-CN" altLang="en-US" dirty="0" smtClean="0"/>
              <a:t>钟鼓：富贵人家宴会中奏乐使用的乐器。</a:t>
            </a:r>
            <a:endParaRPr lang="en-US" altLang="zh-CN" dirty="0" smtClean="0"/>
          </a:p>
          <a:p>
            <a:pPr lvl="0" indent="0" fontAlgn="auto">
              <a:spcAft>
                <a:spcPts val="0"/>
              </a:spcAft>
              <a:buNone/>
              <a:defRPr/>
            </a:pPr>
            <a:r>
              <a:rPr lang="zh-CN" altLang="en-US" dirty="0" smtClean="0"/>
              <a:t>馔（</a:t>
            </a:r>
            <a:r>
              <a:rPr lang="en-US" altLang="zh-CN" dirty="0" err="1" smtClean="0"/>
              <a:t>zhuàn</a:t>
            </a:r>
            <a:r>
              <a:rPr lang="zh-CN" altLang="en-US" dirty="0" smtClean="0"/>
              <a:t>）玉：形容食物如玉一样精美。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00112" y="-1749425"/>
            <a:ext cx="10296525" cy="774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李白</a:t>
            </a:r>
            <a:r>
              <a:rPr lang="en-US" altLang="zh-CN" dirty="0"/>
              <a:t>·</a:t>
            </a:r>
            <a:r>
              <a:rPr lang="zh-CN" altLang="en-US" dirty="0"/>
              <a:t>人生经历</a:t>
            </a:r>
          </a:p>
        </p:txBody>
      </p:sp>
      <p:sp>
        <p:nvSpPr>
          <p:cNvPr id="3076" name="AutoShape 2" descr="libai.png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63415" y="3688080"/>
            <a:ext cx="360045" cy="20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古来圣贤皆寂寞，惟有饮者留其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名。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自古以来，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圣贤都孤独寂寞，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只有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会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喝酒，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才能传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美名。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陈王昔时宴平乐，斗酒十千恣欢谑。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陈王当年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设宴平乐观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痛饮名酒纵情欢乐。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主人何为言少钱，径须沽取对君酌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为何说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我钱不多？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����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　　只管把钱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用来买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酒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共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喝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����"/>
                <a:ea typeface="+mn-ea"/>
                <a:cs typeface="+mn-cs"/>
              </a:rPr>
              <a:t>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85000" lnSpcReduction="2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五花马，千金裘，呼儿将出换美酒，与尔同销万古愁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名贵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的五花良马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昂贵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的千金皮衣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快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叫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侍儿来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换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美酒，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让我们一起，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共同消解，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无尽的长愁！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493167"/>
          </a:xfrm>
        </p:spPr>
        <p:txBody>
          <a:bodyPr/>
          <a:lstStyle/>
          <a:p>
            <a:r>
              <a:rPr lang="zh-CN" altLang="en-US" dirty="0" smtClean="0"/>
              <a:t>将进酒</a:t>
            </a:r>
            <a:r>
              <a:rPr lang="en-US" altLang="zh-CN" dirty="0" smtClean="0"/>
              <a:t>·</a:t>
            </a:r>
            <a:r>
              <a:rPr lang="zh-CN" altLang="en-US" dirty="0" smtClean="0"/>
              <a:t>赏析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9542"/>
            <a:ext cx="8229600" cy="3894683"/>
          </a:xfrm>
        </p:spPr>
        <p:txBody>
          <a:bodyPr/>
          <a:lstStyle/>
          <a:p>
            <a:r>
              <a:rPr lang="en-US" altLang="zh-CN" sz="1600" dirty="0" smtClean="0"/>
              <a:t>《</a:t>
            </a:r>
            <a:r>
              <a:rPr lang="zh-CN" altLang="en-US" sz="1600" dirty="0" smtClean="0"/>
              <a:t>将进酒</a:t>
            </a:r>
            <a:r>
              <a:rPr lang="en-US" altLang="zh-CN" sz="1600" dirty="0" smtClean="0"/>
              <a:t>》</a:t>
            </a:r>
            <a:r>
              <a:rPr lang="zh-CN" altLang="en-US" sz="1600" dirty="0" smtClean="0"/>
              <a:t>原是汉乐府短箫铙歌的曲调，标题的意思为“劝酒歌”，内容多是咏唱喝酒放歌之事。这首诗约作于天宝十一载（公元</a:t>
            </a:r>
            <a:r>
              <a:rPr lang="en-US" altLang="zh-CN" sz="1600" dirty="0" smtClean="0"/>
              <a:t>752</a:t>
            </a:r>
            <a:r>
              <a:rPr lang="zh-CN" altLang="en-US" sz="1600" dirty="0" smtClean="0"/>
              <a:t>年），他当时和友人岑勋在嵩山另一老友元丹丘的颍阳山居作客，作者正值仕途遇挫之际，所以借酒兴诗，来了一次酣畅淋漓的抒发。在这首诗里，李白“借题发挥”，借酒消愁，感叹人生易老，抒发了自己怀才不遇的心情。</a:t>
            </a:r>
            <a:endParaRPr lang="en-US" altLang="zh-CN" sz="1600" dirty="0" smtClean="0"/>
          </a:p>
          <a:p>
            <a:r>
              <a:rPr lang="zh-CN" altLang="en-US" sz="1600" dirty="0" smtClean="0"/>
              <a:t>诗的开头六句，写人生寿命如黄河之水奔腾入海，一去不复重返，如此，应及时行乐，莫负光阴。“天生”十六句，写人生富贵不能长保，因而“千金散尽”“且为乐”。同时指出“自古圣贤皆寂寞”，只有“饮者留名”千古，并以陈王曹植为例，抒发了诗人内心的不平。“主人”六句结局，写诗人酒兴大作，“五花马”、“千金裘”都不足惜，只图一醉方休。表达了诗人旷达的胸怀。“天生我材必有用”句，是诗人自信为人的自我价值，也流露怀才不遇和渴望用世的积极思想感情。</a:t>
            </a:r>
            <a:endParaRPr lang="en-US" altLang="zh-CN" sz="1600" dirty="0" smtClean="0"/>
          </a:p>
          <a:p>
            <a:r>
              <a:rPr lang="zh-CN" altLang="en-US" sz="1600" dirty="0" smtClean="0"/>
              <a:t>这首诗十分形象的体现了李白桀骜不驯的性格：对自己充满自信、孤高自傲、热情豪放。全诗气势豪迈，感情豪放，言语流畅，具有极强的感染力。李白咏酒的诗歌非常能体现他的个性，思想内容深沉，艺术表现成熟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梦游天姥吟留别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r>
              <a:rPr lang="zh-CN" altLang="en-US" sz="2000" dirty="0"/>
              <a:t>海客谈瀛洲，烟涛微茫信难求；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越人语天姥，云霞明灭或可睹。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天姥连天向天横，势拔五岳掩赤城。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天台四万八千丈，对此欲倒东南倾。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我欲因之梦吴越，一夜飞度镜湖月。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湖月照我影，送我至剡溪。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谢公宿处今尚在，渌水荡漾清猿啼。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脚著谢公屐，身登青云梯。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半壁见海日，空中闻天鸡。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千岩万转路不定，迷花倚石忽已暝。</a:t>
            </a:r>
          </a:p>
          <a:p>
            <a:pPr marL="0" indent="0" eaLnBrk="1" hangingPunct="1">
              <a:buNone/>
            </a:pPr>
            <a:r>
              <a:rPr lang="zh-CN" altLang="en-US" sz="2000" dirty="0"/>
              <a:t>熊咆龙吟殷岩泉，栗深林兮惊层巅。</a:t>
            </a:r>
            <a:endParaRPr lang="en-US" altLang="zh-CN" sz="2000" dirty="0"/>
          </a:p>
          <a:p>
            <a:pPr marL="0" indent="0" eaLnBrk="1" hangingPunct="1">
              <a:buNone/>
            </a:pPr>
            <a:endParaRPr lang="en-US" altLang="zh-CN" sz="2000" dirty="0"/>
          </a:p>
          <a:p>
            <a:pPr marL="0" indent="0" eaLnBrk="1" hangingPunct="1">
              <a:buNone/>
            </a:pPr>
            <a:endParaRPr lang="zh-CN" altLang="en-US" sz="2000" dirty="0"/>
          </a:p>
        </p:txBody>
      </p:sp>
      <p:sp>
        <p:nvSpPr>
          <p:cNvPr id="20484" name="文本框 4"/>
          <p:cNvSpPr txBox="1"/>
          <p:nvPr/>
        </p:nvSpPr>
        <p:spPr>
          <a:xfrm>
            <a:off x="4348163" y="1101725"/>
            <a:ext cx="4903787" cy="3784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云青青兮欲雨，水澹澹兮生烟。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列缺霹雳，丘峦崩摧。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洞天石扉，訇然中开。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青冥浩荡不见底，日月照耀金银台。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霓为衣兮风为马，云之君兮纷纷而来下。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虎鼓瑟兮鸾回车，仙之人兮列如麻。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忽魂悸以魄动，恍惊起而长嗟。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惟觉时之枕席，失向来之烟霞。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世间行乐亦如此，古来万事东流水。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别君去兮何时还？且放白鹿青崖间。须行即骑访名山。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</a:rPr>
              <a:t>安能摧眉折腰事权贵，使我不得开心颜！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梦游天姥吟留别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21507" name="内容占位符 6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marL="0" eaLnBrk="1" hangingPunct="1"/>
            <a:r>
              <a:rPr lang="zh-CN" altLang="en-US" dirty="0"/>
              <a:t>海客谈瀛洲，烟涛微茫信难求</a:t>
            </a:r>
            <a:endParaRPr lang="en-US" altLang="zh-CN" dirty="0"/>
          </a:p>
          <a:p>
            <a:pPr marL="0" eaLnBrk="1" hangingPunct="1">
              <a:buNone/>
            </a:pPr>
            <a:r>
              <a:rPr lang="zh-CN" altLang="en-US" b="1" dirty="0"/>
              <a:t>　　航海的人谈起瀛洲，大海波涛渺茫确实不易寻求</a:t>
            </a:r>
            <a:endParaRPr lang="en-US" altLang="zh-CN" b="1" dirty="0"/>
          </a:p>
          <a:p>
            <a:pPr marL="0" eaLnBrk="1" hangingPunct="1"/>
            <a:r>
              <a:rPr lang="zh-CN" altLang="en-US" dirty="0"/>
              <a:t>越人语天姥，云霞明灭或可睹</a:t>
            </a:r>
          </a:p>
          <a:p>
            <a:pPr marL="0" eaLnBrk="1" hangingPunct="1">
              <a:buNone/>
            </a:pPr>
            <a:r>
              <a:rPr lang="zh-CN" altLang="en-US" b="1" dirty="0"/>
              <a:t>　　吴越一带的人谈起天姥山，云霞忽明忽暗（天姥山）有时可以看到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梦游天姥吟留别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marL="0" eaLnBrk="1" hangingPunct="1"/>
            <a:r>
              <a:rPr lang="zh-CN" altLang="en-US" dirty="0"/>
              <a:t>天姥连天向天横，势拔五岳掩赤城。天台一万八千丈，对此欲倒东南倾。</a:t>
            </a:r>
          </a:p>
          <a:p>
            <a:pPr marL="0" eaLnBrk="1" hangingPunct="1">
              <a:buNone/>
            </a:pPr>
            <a:r>
              <a:rPr lang="zh-CN" altLang="en-US" dirty="0"/>
              <a:t>　　</a:t>
            </a:r>
            <a:r>
              <a:rPr lang="zh-CN" altLang="en-US" b="1" dirty="0"/>
              <a:t>（它）山势高过五岳，遮蔽了赤城山。天台山虽高一万八千丈，对着这天姥山，（却矮小得）象要向东南方倾倒一样。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梦游天姥吟留别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925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我欲因之梦吴越，一夜飞渡镜湖月。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我想根据这（传说），梦游一趟越地（的天姥山），梦中，一个夜晚飞渡过月光映照下的镜湖。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湖月照我影，送我至剡溪。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湖上的月光映照着我的身影，送我到剡溪。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梦游天姥吟留别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marL="0" eaLnBrk="1" hangingPunct="1"/>
            <a:r>
              <a:rPr lang="zh-CN" altLang="en-US" dirty="0"/>
              <a:t>谢公宿外今尚在，渌水荡漾清猿啼。脚著谢公屐，身登青云梯。</a:t>
            </a:r>
            <a:endParaRPr lang="en-US" altLang="zh-CN" dirty="0"/>
          </a:p>
          <a:p>
            <a:pPr marL="0" eaLnBrk="1" hangingPunct="1">
              <a:buNone/>
            </a:pPr>
            <a:r>
              <a:rPr lang="zh-CN" altLang="en-US" b="1" dirty="0"/>
              <a:t>　　诗人谢灵运游天姥山时住宿的地方现在还存在，清澈的溪流水波荡漾，山中的猿猴叫声极为凄清。</a:t>
            </a:r>
            <a:endParaRPr lang="en-US" altLang="zh-CN" b="1" dirty="0"/>
          </a:p>
          <a:p>
            <a:pPr marL="0" eaLnBrk="1" hangingPunct="1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李白</a:t>
            </a:r>
            <a:r>
              <a:rPr lang="en-US" altLang="zh-CN" dirty="0"/>
              <a:t>·</a:t>
            </a:r>
            <a:r>
              <a:rPr lang="zh-CN" altLang="en-US" dirty="0"/>
              <a:t>人生经历</a:t>
            </a:r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4175760"/>
          </a:xfrm>
        </p:spPr>
        <p:txBody>
          <a:bodyPr vert="horz" wrap="square" lIns="91440" tIns="45720" rIns="91440" bIns="45720" anchor="t"/>
          <a:lstStyle/>
          <a:p>
            <a:pPr marL="0" eaLnBrk="1" hangingPunct="1">
              <a:lnSpc>
                <a:spcPct val="80000"/>
              </a:lnSpc>
              <a:buNone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　李白，字太白，兴圣皇帝九世孙。其先隋末以罪徙西域，神龙初，遁还，客巴西。白之生，母梦长庚星，因以命之。十岁通诗书，既长，隐岷山。州举有道，不应。苏頲为益州长史，见白异之，曰：「是子天才英特，少益以学，可比相如。」然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喜纵横术，击剑，为任侠，轻财重施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。更客任城，与孔巢父、韩准、裴政、张叔明、陶沔居徂来山，日沈饮，号「竹溪六逸」。</a:t>
            </a:r>
          </a:p>
          <a:p>
            <a:pPr marL="0" eaLnBrk="1" hangingPunct="1">
              <a:lnSpc>
                <a:spcPct val="80000"/>
              </a:lnSpc>
              <a:buNone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　天宝初，南入会稽，与吴筠善，筠被召，故白亦至长安。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往见贺知章，知章见其文，叹曰：「子，谪仙人也！」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言于玄宗，召见金銮殿，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论当世事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奏颂一篇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帝赐食，亲为调羹，有诏供奉翰林。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白犹与饮徒醉于市。帝坐沈香亭子，意有所感，欲得白为乐章；召入，而白已醉，左右以水靧面，稍解，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援笔成文，婉丽精切无留思。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帝爱其才，数宴见。白尝侍帝，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醉，使高力士脱靴。力士素贵，耻之，擿其诗以激杨贵妃，帝欲官白，妃辄沮止。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白自知不为亲近所容，益骜放不自脩，与知章、李适之、汝阳王璡、崔宗之、苏晋、张旭、焦遂为「酒八仙人」。恳求还山，帝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赐金放还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。白浮游四方，尝乘舟与崔宗之自采石至金陵，着宫锦袍坐舟中，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旁若无人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  <a:p>
            <a:pPr marL="0" eaLnBrk="1" hangingPunct="1">
              <a:lnSpc>
                <a:spcPct val="80000"/>
              </a:lnSpc>
              <a:buNone/>
            </a:pPr>
            <a:endParaRPr lang="zh-CN" altLang="en-US" sz="2000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梦游天姥吟留别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marL="0" eaLnBrk="1" hangingPunct="1"/>
            <a:r>
              <a:rPr lang="zh-CN" altLang="en-US" dirty="0"/>
              <a:t>脚著谢公屐，身登青云梯。</a:t>
            </a:r>
          </a:p>
          <a:p>
            <a:pPr marL="0" eaLnBrk="1" hangingPunct="1">
              <a:buNone/>
            </a:pPr>
            <a:r>
              <a:rPr lang="zh-CN" altLang="en-US" b="1" dirty="0"/>
              <a:t>　　（我）脚穿谢公游山时穿的木屐，亲自攀登直入云霄的天梯（高峻陡峭的山路）。</a:t>
            </a:r>
          </a:p>
          <a:p>
            <a:pPr marL="0" eaLnBrk="1" hangingPunct="1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4383088" cy="3394075"/>
          </a:xfrm>
        </p:spPr>
        <p:txBody>
          <a:bodyPr vert="horz" wrap="square" lIns="91440" tIns="45720" rIns="91440" bIns="45720" numCol="1" rtlCol="0" anchor="t" anchorCtr="0" compatLnSpc="1">
            <a:normAutofit fontScale="925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谢公宿外今尚在，渌水荡漾清猿啼。脚著谢公屐，身登青云梯。</a:t>
            </a: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诗人谢灵运游天姥山时住宿的地方现在还存在，清澈的溪流水波荡漾，山中的猿猴叫声极为凄清。</a:t>
            </a:r>
          </a:p>
        </p:txBody>
      </p:sp>
      <p:sp>
        <p:nvSpPr>
          <p:cNvPr id="26628" name="文本框 4"/>
          <p:cNvSpPr txBox="1"/>
          <p:nvPr/>
        </p:nvSpPr>
        <p:spPr>
          <a:xfrm>
            <a:off x="5176838" y="1285875"/>
            <a:ext cx="3571875" cy="3536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脚著谢公屐，身登青云梯。</a:t>
            </a:r>
          </a:p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（我）脚穿谢公游山时穿的木屐，亲自攀登直入云霄的天梯（高峻陡峭的山路）。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endParaRPr lang="zh-CN" altLang="en-US" dirty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3838575" cy="3394075"/>
          </a:xfrm>
        </p:spPr>
        <p:txBody>
          <a:bodyPr vert="horz" wrap="square" lIns="91440" tIns="45720" rIns="91440" bIns="45720" anchor="t"/>
          <a:lstStyle/>
          <a:p>
            <a:pPr marL="0" eaLnBrk="1" hangingPunct="1"/>
            <a:r>
              <a:rPr lang="zh-CN" altLang="en-US" dirty="0"/>
              <a:t>半壁见海日，空中闻天鸡。</a:t>
            </a:r>
          </a:p>
          <a:p>
            <a:pPr marL="0" eaLnBrk="1" hangingPunct="1"/>
            <a:r>
              <a:rPr lang="zh-CN" altLang="en-US" dirty="0"/>
              <a:t>在半山腰就看见从海上升起的太阳，在山顶上可以听到天鸡啼鸣。</a:t>
            </a:r>
          </a:p>
        </p:txBody>
      </p:sp>
      <p:sp>
        <p:nvSpPr>
          <p:cNvPr id="27652" name="文本框 3"/>
          <p:cNvSpPr txBox="1"/>
          <p:nvPr/>
        </p:nvSpPr>
        <p:spPr>
          <a:xfrm>
            <a:off x="5130800" y="1216025"/>
            <a:ext cx="3402013" cy="304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千岩万转路不定，迷花倚石忽已暝。</a:t>
            </a:r>
          </a:p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无数山岩重叠，道路曲折回旋，没有一定（的方向）。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endParaRPr lang="zh-CN" altLang="en-US" dirty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4189413" cy="3394075"/>
          </a:xfrm>
        </p:spPr>
        <p:txBody>
          <a:bodyPr vert="horz" wrap="square" lIns="91440" tIns="45720" rIns="91440" bIns="45720" anchor="t"/>
          <a:lstStyle/>
          <a:p>
            <a:pPr marL="0" eaLnBrk="1" hangingPunct="1"/>
            <a:r>
              <a:rPr lang="zh-CN" altLang="en-US" dirty="0"/>
              <a:t>熊咆龙吟殷岩泉，栗深林兮惊层巅。</a:t>
            </a:r>
          </a:p>
          <a:p>
            <a:pPr marL="0" eaLnBrk="1" hangingPunct="1"/>
            <a:r>
              <a:rPr lang="zh-CN" altLang="en-US" dirty="0"/>
              <a:t>岩泉发出的响声，象熊在怒吼，龙在长鸣，使幽静的树林战栗使层层山岩震惊</a:t>
            </a:r>
          </a:p>
        </p:txBody>
      </p:sp>
      <p:sp>
        <p:nvSpPr>
          <p:cNvPr id="28676" name="文本框 9"/>
          <p:cNvSpPr txBox="1"/>
          <p:nvPr/>
        </p:nvSpPr>
        <p:spPr>
          <a:xfrm>
            <a:off x="5130800" y="1262063"/>
            <a:ext cx="4194175" cy="2554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云青青兮欲雨，水澹澹兮生烟。</a:t>
            </a:r>
          </a:p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  <a:sym typeface="+mn-ea"/>
              </a:rPr>
              <a:t>乌云黑沉沉啊要下雨了，水波荡漾升起阵阵烟雾。</a:t>
            </a:r>
            <a:endParaRPr lang="zh-CN" altLang="en-US" sz="3200" dirty="0"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3884613" cy="3394075"/>
          </a:xfrm>
        </p:spPr>
        <p:txBody>
          <a:bodyPr vert="horz" wrap="square" lIns="91440" tIns="45720" rIns="91440" bIns="45720" numCol="1" rtlCol="0" anchor="t" anchorCtr="0" compatLnSpc="1">
            <a:normAutofit fontScale="97500" lnSpcReduction="1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列缺霹雳，丘峦崩摧，洞天石扉，訇然中开。</a:t>
            </a: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闪电迅雷，使山峦崩裂。仙府的石门，轰隆一声从中间打开了。</a:t>
            </a:r>
          </a:p>
        </p:txBody>
      </p:sp>
      <p:sp>
        <p:nvSpPr>
          <p:cNvPr id="29700" name="文本框 3"/>
          <p:cNvSpPr txBox="1"/>
          <p:nvPr/>
        </p:nvSpPr>
        <p:spPr>
          <a:xfrm>
            <a:off x="5346700" y="1319213"/>
            <a:ext cx="3473450" cy="35385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  <a:sym typeface="+mn-ea"/>
              </a:rPr>
              <a:t>青冥浩荡不见底，日月照耀金银台。洞中蔚蓝的天空广阔无际，看不到尽头，日月的光辉照耀着金银筑成的宫殿</a:t>
            </a:r>
            <a:endParaRPr lang="zh-CN" altLang="en-US" dirty="0"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3484563" cy="3394075"/>
          </a:xfrm>
        </p:spPr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霓为衣兮风为马，云之君兮纷纷而来下。</a:t>
            </a: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云中的神仙用彩虹做衣裳，把清风当作马，一个接一个地下来了</a:t>
            </a:r>
          </a:p>
        </p:txBody>
      </p:sp>
      <p:sp>
        <p:nvSpPr>
          <p:cNvPr id="30724" name="文本框 3"/>
          <p:cNvSpPr txBox="1"/>
          <p:nvPr/>
        </p:nvSpPr>
        <p:spPr>
          <a:xfrm>
            <a:off x="4870450" y="1296988"/>
            <a:ext cx="3662363" cy="30464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虎鼓瑟兮鸾回车，仙之人兮列如麻。</a:t>
            </a:r>
          </a:p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老虎弹奏着琴瑟，鸾鸟驾着车，仙人成群结队多得象麻一样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endParaRPr lang="zh-CN" altLang="en-US" dirty="0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3530600" cy="3394075"/>
          </a:xfrm>
        </p:spPr>
        <p:txBody>
          <a:bodyPr vert="horz" wrap="square" lIns="91440" tIns="45720" rIns="91440" bIns="45720" anchor="t"/>
          <a:lstStyle/>
          <a:p>
            <a:pPr marL="0" eaLnBrk="1" hangingPunct="1"/>
            <a:r>
              <a:rPr lang="zh-CN" altLang="en-US" dirty="0"/>
              <a:t>忽魂悸以魄动，怳惊起而长嗟。</a:t>
            </a:r>
          </a:p>
          <a:p>
            <a:pPr marL="0" eaLnBrk="1" hangingPunct="1"/>
            <a:r>
              <a:rPr lang="zh-CN" altLang="en-US" dirty="0"/>
              <a:t>猛然间（我）心惊胆颤，神志恍惚，一惊而起，不禁长声叹息</a:t>
            </a:r>
          </a:p>
        </p:txBody>
      </p:sp>
      <p:sp>
        <p:nvSpPr>
          <p:cNvPr id="31748" name="文本框 3"/>
          <p:cNvSpPr txBox="1"/>
          <p:nvPr/>
        </p:nvSpPr>
        <p:spPr>
          <a:xfrm>
            <a:off x="4765675" y="1296988"/>
            <a:ext cx="3838575" cy="30464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惟觉时之枕席，失向来之烟霞。</a:t>
            </a:r>
          </a:p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醒来时见到的只有枕头床席还在，刚才梦中的烟雾云霞消失了。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3678238" cy="3394075"/>
          </a:xfrm>
        </p:spPr>
        <p:txBody>
          <a:bodyPr vert="horz" wrap="square" lIns="91440" tIns="45720" rIns="91440" bIns="45720" numCol="1" rtlCol="0" anchor="t" anchorCtr="0" compatLnSpc="1">
            <a:normAutofit fontScale="85000" lnSpcReduction="2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世间行乐亦如此，古来万事东流水。别君去兮何时还？</a:t>
            </a: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人世间行乐也是象梦中的幼境这样，自古以来万事都象东流的水一样一去不复返。告别诸位朋友离开（东鲁）啊，什么时候才能再回来？</a:t>
            </a:r>
          </a:p>
        </p:txBody>
      </p:sp>
      <p:sp>
        <p:nvSpPr>
          <p:cNvPr id="32772" name="文本框 3"/>
          <p:cNvSpPr txBox="1"/>
          <p:nvPr/>
        </p:nvSpPr>
        <p:spPr>
          <a:xfrm>
            <a:off x="5187950" y="1204913"/>
            <a:ext cx="3128963" cy="30464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且放白鹿青崖间，须行即骑访名山。</a:t>
            </a:r>
          </a:p>
          <a:p>
            <a:r>
              <a:rPr lang="zh-CN" altLang="en-US" sz="3200" dirty="0">
                <a:latin typeface="Consolas" panose="020B0609020204030204" pitchFamily="49" charset="0"/>
                <a:ea typeface="楷体" panose="02010609060101010101" pitchFamily="49" charset="-122"/>
              </a:rPr>
              <a:t>暂且把白鹿放在青青的山崖间，要想远行时就骑上它去探访名山。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5725"/>
            <a:ext cx="8229600" cy="5133975"/>
          </a:xfrm>
        </p:spPr>
        <p:txBody>
          <a:bodyPr vert="horz" wrap="square" lIns="91440" tIns="45720" rIns="91440" bIns="45720" numCol="1" rtlCol="0" anchor="t" anchorCtr="0" compatLnSpc="1">
            <a:normAutofit fontScale="87500" lnSpcReduction="1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安能摧眉折腰事权贵，使我不得开心颜！</a:t>
            </a: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怎么能低头弯腰侍奉权贵，使我不能舒心畅意，高高兴兴地过日子！</a:t>
            </a: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李白的一生不以功名显露却自高期许，不畏权贵。民间流传着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力士脱靴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”“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贵妃捧砚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”“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御手调羹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等故事，毫不隐瞒的嘲讽当时的权力体系。其实他有着对于功名的期望，也在诗作中表达这份期望。但理想与黑暗的现实之间的矛盾使他最终愤而辞官，宁可纵情山水。这句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安能摧眉折腰事权贵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淋漓尽致地表达了他对于自由、个性解放的赞扬以及绝不与世俗同流合污的高洁品格。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刘老师要求：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第一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课时先翻译整首诗，后续再进行赏析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个人建议，对于重点词句的翻译切换颜色，今天没带书回家没法改了。更主要的原因是，我困了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李白</a:t>
            </a:r>
            <a:r>
              <a:rPr lang="en-US" altLang="zh-CN" dirty="0"/>
              <a:t>·</a:t>
            </a:r>
            <a:r>
              <a:rPr lang="zh-CN" altLang="en-US" dirty="0"/>
              <a:t>人生经历</a:t>
            </a:r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4175760"/>
          </a:xfrm>
        </p:spPr>
        <p:txBody>
          <a:bodyPr vert="horz" wrap="square" lIns="91440" tIns="45720" rIns="91440" bIns="45720" anchor="t"/>
          <a:lstStyle/>
          <a:p>
            <a:pPr marL="0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222222"/>
                </a:solidFill>
                <a:cs typeface="Arial" panose="020B0604020202020204" pitchFamily="34" charset="0"/>
                <a:sym typeface="+mn-ea"/>
              </a:rPr>
              <a:t>　　安禄山反，转侧宿松、匡庐间，</a:t>
            </a:r>
            <a:r>
              <a:rPr lang="zh-CN" altLang="en-US" sz="24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永王璘辟为府僚佐。璘起兵，逃还彭泽，璘败，当诛。</a:t>
            </a:r>
            <a:r>
              <a:rPr lang="zh-CN" altLang="en-US" sz="2400" dirty="0">
                <a:solidFill>
                  <a:srgbClr val="222222"/>
                </a:solidFill>
                <a:cs typeface="Arial" panose="020B0604020202020204" pitchFamily="34" charset="0"/>
                <a:sym typeface="+mn-ea"/>
              </a:rPr>
              <a:t>初，白游并州，见郭子仪，奇之。子仪尝犯法，白为救免。至是子仪请解官以赎，有诏长流夜郎。会赦，还寻阳，坐事下狱。时宋若思将吴兵三千赴河南，道寻阳，释囚辟为参谋，未几辞职。李阳冰为当涂令，白依之。代宗立，以左拾遗召，而白已卒，年六十余。</a:t>
            </a:r>
            <a:endParaRPr lang="zh-CN" altLang="en-US" sz="24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222222"/>
                </a:solidFill>
                <a:cs typeface="Arial" panose="020B0604020202020204" pitchFamily="34" charset="0"/>
                <a:sym typeface="+mn-ea"/>
              </a:rPr>
              <a:t>　　</a:t>
            </a:r>
            <a:r>
              <a:rPr lang="zh-CN" altLang="en-US" sz="24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白晚好黄老</a:t>
            </a:r>
            <a:r>
              <a:rPr lang="zh-CN" altLang="en-US" sz="2400" dirty="0">
                <a:solidFill>
                  <a:srgbClr val="222222"/>
                </a:solidFill>
                <a:cs typeface="Arial" panose="020B0604020202020204" pitchFamily="34" charset="0"/>
                <a:sym typeface="+mn-ea"/>
              </a:rPr>
              <a:t>，度牛渚几至姑孰，悦谢家青山，欲终焉。及卒，葬东麓。元和末，宣歙观察使范传正祭其冢，禁樵采。访后裔，惟二孙女嫁为民妻，进止仍有风范，因泣曰：「先祖志在青山，顷葬东麓，非本意。」传正为改葬，立二碑焉。告二女，将改妻士族，辞以孤穷失身，命也，不愿更嫁。传正嘉叹，复其夫徭役。</a:t>
            </a:r>
            <a:endParaRPr lang="zh-CN" altLang="en-US" sz="24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222222"/>
                </a:solidFill>
                <a:cs typeface="Arial" panose="020B0604020202020204" pitchFamily="34" charset="0"/>
                <a:sym typeface="+mn-ea"/>
              </a:rPr>
              <a:t>　　</a:t>
            </a:r>
            <a:r>
              <a:rPr lang="zh-CN" altLang="en-US" sz="2400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文宗时，诏以白歌诗、裴旻剑舞、张旭草书为「三绝」。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本张幻灯片后几张不要删除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首诗约作于天宝十一载（公元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752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年），他当时和友人岑勋在嵩山另一老友元丹丘的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颍（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yǐng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）阳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山居作客，作者正值仕途遇挫之际，所以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借酒兴诗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，来了一次酣畅淋漓的抒发。在这首诗里，李白“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借题发挥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”，借酒消愁，感叹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人生易老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，抒发了自己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怀才不遇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的心情。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2188"/>
          </a:xfrm>
        </p:spPr>
        <p:txBody>
          <a:bodyPr vert="horz" wrap="square" lIns="91440" tIns="45720" rIns="91440" bIns="45720" numCol="1" rtlCol="0" anchor="t" anchorCtr="0" compatLnSpc="1">
            <a:normAutofit fontScale="92500" lnSpcReduction="1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君不见，黄河之水天上来，奔流到海不复回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颍（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yǐng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）阳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去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黄河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不远，登高纵目，故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借以起兴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。黄河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源远流长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落差极大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，如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从天而降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，一泻千里，东走大海。如此波澜壮阔的现象，必定不是肉眼能够看到的，作者是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幻想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的，言语带有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夸张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。上句写大河之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势不可挡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；下句写大河之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去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势不可回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。一涨一消，构成舒卷往复的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咏叹味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短促的单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句所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没有的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92500" lnSpcReduction="2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君不见，高堂明镜悲白发，朝如青丝暮成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雪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恰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似一波未平、一波又起。如果说前二句为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空间范畴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的夸张，这二句则是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时间范畴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的夸张。悲叹人生苦短，而又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不直言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，却说“高堂明镜悲白发”，一种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搔首顾影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徒呼奈何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的神态宛如画出。将人生由青春到老的全过程说成“朝”“暮”之事，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把原本就短暂的说得更为短暂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，与前两句把原本壮阔的说得更为壮阔，是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“反向”的夸张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rtlCol="0" anchor="t" anchorCtr="0" compatLnSpc="1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篇“以河之水一去不复返喻人生易逝”，“以黄河的伟大永恒形出生命的渺小脆弱”。这个开端可谓悲感至极，却又不堕纤弱，可以说是巨人式的感伤，具有惊心动魄的艺术力量，同时也是由长句排比开篇的气势感造成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种开篇的方法作者经常用，比如“弃我去者，昨日之日不可留；乱我心者，今日之日多烦忧”（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宣城谢朓楼饯别校书叔云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），沈德潜说：“此种格调，太白从心化出”，可见其颇具创造性。此诗两作“君不见”的呼告（一般乐府诗只是篇首或篇末偶尔用），又使诗句感情色彩大增。所谓大开大阖者，此可谓大开。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863"/>
            <a:ext cx="8229600" cy="4249738"/>
          </a:xfrm>
        </p:spPr>
        <p:txBody>
          <a:bodyPr vert="horz" wrap="square" lIns="91440" tIns="45720" rIns="91440" bIns="45720" numCol="1" rtlCol="0" anchor="t" anchorCtr="0" compatLnSpc="1">
            <a:normAutofit lnSpcReduction="1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人生得意须尽欢，莫使金樽空对月。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似乎是宣扬及时行乐的思想，然而只不过是现象而已。诗人“得意”过没有？“凤凰初下紫泥诏，谒帝称觞登御筵”（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玉壶吟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似乎得意过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；然而那不过是一场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幻影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。“弹剑作歌奏苦声，曳裾王门不称情”（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行路难三首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·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其二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又似乎并没有得意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有的是失望与愤慨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，但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并不就此消沉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9525"/>
          </a:xfrm>
        </p:spPr>
        <p:txBody>
          <a:bodyPr vert="horz" wrap="square" lIns="91440" tIns="45720" rIns="91440" bIns="45720" numCol="1" rtlCol="0" anchor="t" anchorCtr="0" compatLnSpc="1">
            <a:normAutofit fontScale="92500" lnSpcReduction="2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天生我材必有用，千金散尽还复来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诗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人于是用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乐观好强的口吻肯定人生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肯定自我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：“天生我材必有用”，这是一个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令人鼓掌赞叹的好句子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。“有用”而且“必”，非常的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自信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，简直像是人的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价值宣言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，而这个人“我”是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需要大写的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。于是，从貌似消极的现象中透露出了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深藏其内的一种怀才不遇而又渴望入世的积极的态度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。正是“长风破浪会有时”，应为这样的未来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痛饮高歌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，破费又算得了什么！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7425"/>
            <a:ext cx="8229600" cy="4468813"/>
          </a:xfrm>
        </p:spPr>
        <p:txBody>
          <a:bodyPr vert="horz" wrap="square" lIns="91440" tIns="45720" rIns="91440" bIns="45720" numCol="1" rtlCol="0" anchor="t" anchorCtr="0" compatLnSpc="1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千金散尽还复来！”这又是一个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高度自信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惊人之句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，能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驱使金钱而不为金钱所使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，这足以令所有凡夫俗子们咋舌。诗如其人，想诗人“曩昔东游维扬，不逾一年，散金三十馀万”（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上安州裴长史书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），是何等的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豪举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。所以此句是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深蕴在骨子里的豪情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绝非装腔作势者可以得其万分之一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。与此气派相当，作者描绘了一场盛筵，那决不是“菜要一碟乎，两碟乎？酒要一壶乎，两壶乎？”而是整头整头地“烹羊宰牛”，不喝上“三百杯”决不罢休。多痛快的筵宴，又是多么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豪壮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的诗句！至此，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狂放之情趋于高潮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，诗的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旋律加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快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48088"/>
          </a:xfrm>
        </p:spPr>
        <p:txBody>
          <a:bodyPr vert="horz" wrap="square" lIns="91440" tIns="45720" rIns="91440" bIns="45720" numCol="1" rtlCol="0" anchor="t" anchorCtr="0" compatLnSpc="1">
            <a:normAutofit fontScale="85000" lnSpcReduction="100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钟鼓馔玉不足贵，但愿长醉不复醒。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“钟鼓馔玉”即富贵生活（富贵人家吃饭时鸣钟列鼎，食物精美如玉），可诗人却认为这“不足贵”，并放言“但愿长醉不复醒”。诗情至此，便分明由狂放转而为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愤激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。这里不仅是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酒后吐狂言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，而且是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酒后吐真言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了。以“我”天生有用之才，本当位极卿相，飞黄腾达，然而“大道如青天，我独不得出”（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行路难三首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·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其二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）。说富贵“不足贵”，乃是出于愤慨。以下“古来圣贤皆寂寞”二句亦属愤语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75063"/>
          </a:xfrm>
        </p:spPr>
        <p:txBody>
          <a:bodyPr vert="horz" wrap="square" lIns="91440" tIns="45720" rIns="91440" bIns="45720" numCol="1" rtlCol="0" anchor="t" anchorCtr="0" compatLnSpc="1">
            <a:normAutofit fontScale="92500"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1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古来圣贤皆寂寞，惟有饮者留其名。陈王昔时宴平乐，斗酒十千恣欢谑。</a:t>
            </a:r>
            <a:endParaRPr kumimoji="0" lang="en-US" altLang="zh-CN" sz="201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1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诗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人曾喟叹“自言管葛竟谁许”，说古人“寂寞”，其实也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表现出了自己的“寂寞”，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所以才愿长醉不醒了。这里，诗人是用古人的酒杯，浇自己的块垒。说到“唯有饮者留其名”，便举出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“陈王”曹植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作代表。并化用其</a:t>
            </a:r>
            <a:r>
              <a:rPr kumimoji="0" lang="en-US" altLang="zh-CN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名都篇</a:t>
            </a:r>
            <a:r>
              <a:rPr kumimoji="0" lang="en-US" altLang="zh-CN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》“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归来宴平乐，美酒斗十千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”之句。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古来酒徒很多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，而为何偏举“陈王”，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这又与李白一向自命不凡分不开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，他心目中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树为榜样的都是谢安这些高级人物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，而这类人物当中，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“陈王”曹植与酒联系得比较多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。这样写便有了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气派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，与前文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极度自信的口吻一贯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再者，“陈王”曹植于曹丕、曹睿两朝备受猜忌，有志难展，也激起诗人的同情。一提“古来圣贤”，二提“陈王”曹植，满满的不平之气。此诗开始似乎只涉及人生感慨，而不染指政治色彩，其实全篇饱含了一种深广的忧愤和对自我的信念。诗情之所以悲而不伤，悲而能壮，即根源在此。</a:t>
            </a:r>
            <a:endParaRPr kumimoji="0" lang="zh-CN" altLang="en-US" sz="201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900"/>
              <a:t>李白，字太白，兴圣皇帝第九代孙。他的祖先于隋朝末年因罪被流放到西域。神龙(705—707)初年，他的父辈从西域逃回来，客居于巴西(在今四川江油)。李白诞生的时候，他母亲梦见太白星，因而取其字为太白。十岁时就通读诗书，及至长大成人，隐居于岷山。</a:t>
            </a:r>
          </a:p>
          <a:p>
            <a:r>
              <a:rPr lang="zh-CN" altLang="en-US" sz="900"/>
              <a:t>当时所在州郡以有道科举荐他，他没有应举。苏廷页为益州(今四川成都)长史时，见到李白，感到惊异，说：“这个青年天才英特，如果再少加努力，增加点学问，便可以同汉代的司马相如相比。”然而李白喜欢纵横家的那一套术数，学击剑，想当个游侠之士，轻财好施。后来，李白又客居任城(今山东济宁)，和孔巢父、韩准、裴政、张叔明、陶沔居于徂来山，成日酣饮沉醉，当时号称“竹溪六逸”。</a:t>
            </a:r>
          </a:p>
          <a:p>
            <a:r>
              <a:rPr lang="zh-CN" altLang="en-US" sz="900"/>
              <a:t>天宝初年，李白南游到会稽(今浙江绍兴)，和吴筠友善。吴筠被召入京，所以李白也到了长安。李白在长安，去拜见贺知章;贺知章见到他的诗文，感叹地说：“您，是个天上贬下人间的仙人啊。”并在玄宗面前说起，玄宗于是在金銮殿召见李白，论当代的大事，献上一篇赋颂。</a:t>
            </a:r>
          </a:p>
          <a:p>
            <a:r>
              <a:rPr lang="zh-CN" altLang="en-US" sz="900"/>
              <a:t>玄宗皇帝赐李白吃的东西，并亲自为他调羹，下诏命他为翰林供奉。李白和酒徒还在街市中醉酒，玄宗皇帝坐在沉香子亭，忽然意有所感，想要听演奏歌唱李白的歌词，于是召李白入宫，而李白已经醉倒，左右侍从用水洗他的面，酒醉稍醒，拿笔给他，他提起笔一挥而就，下笔成文，词章婉转华丽，意精旨切，一气呵成，不留馀思。玄宗皇帝爱他的才华，几次召见宴请。</a:t>
            </a:r>
          </a:p>
          <a:p>
            <a:r>
              <a:rPr lang="zh-CN" altLang="en-US" sz="900"/>
              <a:t>李白曾经陪玄宗皇帝饮酒，醉了，让高力士为他脱鞋。高力士平素为朝中显贵，当替李白脱鞋，深以为耻，于是挑剔他诗中的毛病，并加以附会，以激怒杨贵妃。玄宗皇帝想让李白当官，杨贵妃总是从中作梗加以阻止。李白自己知道不被玄宗的亲近所容忍，愈加桀骜不群，放荡不羁，和贺知章、李适之、汝阳王李王进、崔宗之、苏晋、张旭、焦遂并称为“酒中八仙人”。李白恳求引退还山，玄宗皇帝也就赐给他金帛，让他回去。李白浮游漂泊于四方，曾经于夜间借着月色，和崔宗之乘船从采石矶至金陵(今江苏南京)，身上穿着皇帝所赐宫锦袍，坐在船中，旁若无人。</a:t>
            </a:r>
          </a:p>
          <a:p>
            <a:r>
              <a:rPr lang="zh-CN" altLang="en-US" sz="900"/>
              <a:t>安禄山起兵造反，天下大乱，李白辗转于宿松(今属安徽)和匡庐(今江西庐山)之间。永王李王聘请他到幕下当僚佐，及至永王起兵，心怀不轨，他即逃回彭泽(今属江西);永王失败了李白论罪当斩。其初，李白游并州(今山西太原)曾见郭子仪，暗暗称奇。当时郭子仪曾犯法，应受处罚，李白救了他，他才免受处罚。及至李白论罪当诛的时候，郭子仪愿解除官职以赎李白之罪，于是他得免于一死，朝廷下诏，把他长期流放夜郎。正好碰上大赦，又回氵寻阳(今江西九江)因事获罪下狱。那时宋若思率领吴地之兵三千人将赴河南(今河南洛阳)，道经氵寻阳，将李白释放了，并聘请他为行军参谋，没多久，又辞去参谋之职。李阳冰任当涂(令属安徽)县令，李白去投奔他。代宗即帝位后，召李白任左拾遗之职，而这时李白已经逝世了，终年六十余岁。</a:t>
            </a:r>
          </a:p>
          <a:p>
            <a:r>
              <a:rPr lang="zh-CN" altLang="en-US" sz="900"/>
              <a:t>李白晚年颇好黄老之学，经牛渚矶来到姑孰(今安徽当涂)，喜欢谢月兆终老的青山，他也想在此地终老。等他死了，先葬在龙山东麓。元和末年，宣歙观察使范传正到姑孰祭奠他的墓，并下令禁止在李白坟墓周围采樵和放牧。范传正访问李白的后裔，只有嫁给平民为妻的两个孙女，行为举止仍然保持着斯文世家的风范。她们见了范传正，哭泣地说：“先祖志在青山，临时葬在龙山东麓，不是他的本意。”于是改葬于青山，并立了两通石碑。他还告诉李白的两位孙女，要将她们改嫁给士族为妻;两位孙女辞谢说孤独穷苦而失身于平民，是命该如此，不愿再嫁。范传正嘉奖感叹不已，免除其夫的徭役。</a:t>
            </a:r>
          </a:p>
          <a:p>
            <a:r>
              <a:rPr lang="zh-CN" altLang="en-US" sz="900"/>
              <a:t>唐文宗时，下诏以李白的歌诗，斐旻的剑舞，张旭的草书，合称为“三绝”。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457200" y="-92075"/>
            <a:ext cx="8229600" cy="85725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将进酒</a:t>
            </a:r>
            <a:r>
              <a:rPr lang="en-US" altLang="zh-CN" dirty="0"/>
              <a:t>·</a:t>
            </a:r>
            <a:r>
              <a:rPr lang="zh-CN" altLang="en-US" dirty="0"/>
              <a:t>赏析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9425"/>
            <a:ext cx="8229600" cy="4468813"/>
          </a:xfrm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marL="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1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主人何为言少钱，径须沽取对君酌。五花马，千金裘，呼儿将出换美酒，与尔同销万古愁。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刚露一点深衷，又说回酒了，而且看起来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酒兴更高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了。以下诗情再入狂放，而且愈来愈狂。“主人何为言少钱”，既照应“千金散尽”句，又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故作跌宕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，引出最后一番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豪言壮语：即便千金散尽，也不惜将名贵宝物“五花马”（毛色作五花纹的良马）、“千金裘”（昂贵的皮衣）用来换美酒，图个一醉方休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。这结尾之妙，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不仅在于“呼儿”“与尔”，口气甚大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而且具有一种作者一时可能觉察不到的将宾作主的任诞情态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。须知诗人不过是被友招饮的客人，此刻他却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高踞一席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气使颐指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，提议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典裘当马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，令人不知谁是“主人”，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浪漫色彩极浓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快人快语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非不拘形迹的豪迈知交断不能出此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。诗情至此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狂放至极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，令人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嗟叹咏歌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，直欲“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手之舞之，足之蹈之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”。情犹未已，诗已告终，突然又迸出一句“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与尔同销万古愁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”，与开篇之“悲”关合，而“万古愁”的含义更其深沉。这“白云从空，随风变灭”的结尾，显见诗人奔涌跌宕的感情激流。通观全篇，真是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大起大落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，非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如椽巨笔不办</a:t>
            </a:r>
            <a:r>
              <a:rPr kumimoji="0" lang="zh-CN" altLang="en-US" sz="201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None/>
            </a:pPr>
            <a:r>
              <a:rPr lang="zh-CN" altLang="en-US" dirty="0"/>
              <a:t>越中览古</a:t>
            </a:r>
            <a:r>
              <a:rPr lang="en-US" altLang="zh-CN" dirty="0"/>
              <a:t>·</a:t>
            </a:r>
            <a:r>
              <a:rPr lang="zh-CN" altLang="en-US" dirty="0"/>
              <a:t>创作背景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15988"/>
            <a:ext cx="8229600" cy="3394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此</a:t>
            </a:r>
            <a:r>
              <a:rPr kumimoji="0" lang="zh-CN" altLang="en-US" sz="32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诗是</a:t>
            </a:r>
            <a:r>
              <a:rPr kumimoji="0" lang="zh-CN" altLang="en-US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公元</a:t>
            </a:r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726</a:t>
            </a:r>
            <a:r>
              <a:rPr kumimoji="0" lang="zh-CN" altLang="en-US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年（唐玄宗开元十四年</a:t>
            </a:r>
            <a:r>
              <a:rPr kumimoji="0" lang="zh-CN" altLang="en-US" sz="32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r>
              <a:rPr kumimoji="0" lang="zh-CN" altLang="en-US" sz="3200" b="1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李白</a:t>
            </a:r>
            <a:r>
              <a:rPr kumimoji="0" lang="zh-CN" altLang="en-US" sz="32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游览</a:t>
            </a:r>
            <a:r>
              <a:rPr kumimoji="0" lang="zh-CN" altLang="en-US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越中（唐越州，治所在今浙江绍兴）时所作。在春秋时代，吴越两国争霸南方，成为世仇。从公元前</a:t>
            </a:r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510</a:t>
            </a:r>
            <a:r>
              <a:rPr kumimoji="0" lang="zh-CN" altLang="en-US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年吴正式兴兵伐越起，吴越经历了携李、夫椒之战，十年生聚、十年教训，以及进攻姑苏的反复较量，终于在公元前</a:t>
            </a:r>
            <a:r>
              <a:rPr kumimoji="0" lang="en-US" altLang="zh-CN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473</a:t>
            </a:r>
            <a:r>
              <a:rPr kumimoji="0" lang="zh-CN" altLang="en-US" sz="32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年越灭了吴。此诗写的就是这件事。</a:t>
            </a:r>
            <a:endParaRPr kumimoji="0" lang="en-US" altLang="zh-CN" sz="3200" b="1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None/>
            </a:pPr>
            <a:r>
              <a:rPr lang="zh-CN" altLang="en-US" dirty="0"/>
              <a:t>越中览古</a:t>
            </a:r>
            <a:r>
              <a:rPr lang="en-US" altLang="zh-CN" dirty="0"/>
              <a:t>·</a:t>
            </a:r>
            <a:r>
              <a:rPr lang="zh-CN" altLang="en-US" dirty="0"/>
              <a:t>翻译</a:t>
            </a: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>
          <a:xfrm>
            <a:off x="395288" y="915988"/>
            <a:ext cx="8229600" cy="3394075"/>
          </a:xfrm>
        </p:spPr>
        <p:txBody>
          <a:bodyPr vert="horz" wrap="square" lIns="91440" tIns="45720" rIns="91440" bIns="45720" anchor="t"/>
          <a:lstStyle/>
          <a:p>
            <a:pPr marL="0" indent="-342265" eaLnBrk="1" latinLnBrk="0" hangingPunct="1">
              <a:spcBef>
                <a:spcPts val="0"/>
              </a:spcBef>
            </a:pPr>
            <a:r>
              <a:rPr lang="zh-CN" altLang="en-US" b="1" dirty="0"/>
              <a:t>越王勾践破吴归，义士还乡尽锦衣。</a:t>
            </a:r>
            <a:endParaRPr lang="en-US" altLang="zh-CN" b="1" dirty="0"/>
          </a:p>
          <a:p>
            <a:pPr marL="0" indent="-342265" eaLnBrk="1" latinLnBrk="0" hangingPunct="1">
              <a:spcBef>
                <a:spcPts val="0"/>
              </a:spcBef>
            </a:pPr>
            <a:r>
              <a:rPr lang="zh-CN" altLang="en-US" b="1" dirty="0"/>
              <a:t>宫女如花满春殿，只今惟有鹧鸪飞。</a:t>
            </a:r>
            <a:endParaRPr lang="en-US" altLang="zh-CN" b="1" dirty="0"/>
          </a:p>
          <a:p>
            <a:pPr marL="0" indent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b="1" dirty="0"/>
              <a:t>　　越王勾践把吴国灭了之后班师回朝，战士们回来时身上都穿着鲜艳华美的衣服。</a:t>
            </a:r>
          </a:p>
          <a:p>
            <a:pPr marL="0" indent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b="1" dirty="0"/>
              <a:t>　　如花的宫女站满了宫殿，可惜如今却只有几只鹧鸪在王城故址上飞了。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>
              <a:buNone/>
            </a:pPr>
            <a:r>
              <a:rPr lang="zh-CN" altLang="en-US" dirty="0"/>
              <a:t>行路难</a:t>
            </a: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>
          <a:xfrm>
            <a:off x="395288" y="915988"/>
            <a:ext cx="8229600" cy="3394075"/>
          </a:xfrm>
        </p:spPr>
        <p:txBody>
          <a:bodyPr vert="horz" wrap="square" lIns="91440" tIns="45720" rIns="91440" bIns="45720" anchor="t"/>
          <a:lstStyle/>
          <a:p>
            <a:pPr marL="0" indent="0" eaLnBrk="1" latinLnBrk="0" hangingPunct="1">
              <a:spcBef>
                <a:spcPts val="0"/>
              </a:spcBef>
              <a:buNone/>
            </a:pPr>
            <a:r>
              <a:rPr lang="zh-CN" altLang="en-US" b="1" dirty="0"/>
              <a:t>金樽清酒斗十千，玉盘珍羞直万钱。停杯投箸不能食，拔剑四顾心茫然。</a:t>
            </a:r>
          </a:p>
          <a:p>
            <a:pPr marL="0" indent="0" eaLnBrk="1" latinLnBrk="0" hangingPunct="1">
              <a:spcBef>
                <a:spcPts val="0"/>
              </a:spcBef>
              <a:buNone/>
            </a:pPr>
            <a:r>
              <a:rPr lang="zh-CN" altLang="en-US" b="1" dirty="0"/>
              <a:t>欲渡黄河冰塞川，将登太行雪满山。</a:t>
            </a:r>
          </a:p>
          <a:p>
            <a:pPr marL="0" indent="0" eaLnBrk="1" latinLnBrk="0" hangingPunct="1">
              <a:spcBef>
                <a:spcPts val="0"/>
              </a:spcBef>
              <a:buNone/>
            </a:pPr>
            <a:r>
              <a:rPr lang="zh-CN" altLang="en-US" b="1" dirty="0"/>
              <a:t>闲来垂钓碧溪上，忽复乘舟梦日边。</a:t>
            </a:r>
          </a:p>
          <a:p>
            <a:pPr marL="0" indent="0" eaLnBrk="1" latinLnBrk="0" hangingPunct="1">
              <a:spcBef>
                <a:spcPts val="0"/>
              </a:spcBef>
              <a:buNone/>
            </a:pPr>
            <a:r>
              <a:rPr lang="zh-CN" altLang="en-US" b="1" dirty="0"/>
              <a:t>行路难！行路难！多歧路，今安在？</a:t>
            </a:r>
          </a:p>
          <a:p>
            <a:pPr marL="0" indent="0" eaLnBrk="1" latinLnBrk="0" hangingPunct="1">
              <a:spcBef>
                <a:spcPts val="0"/>
              </a:spcBef>
              <a:buNone/>
            </a:pPr>
            <a:r>
              <a:rPr lang="zh-CN" altLang="en-US" b="1" dirty="0"/>
              <a:t>长风破浪会有时，直挂云帆济沧海。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行路难</a:t>
            </a:r>
            <a:r>
              <a:rPr lang="en-US" altLang="zh-CN" dirty="0" smtClean="0"/>
              <a:t>·</a:t>
            </a:r>
            <a:r>
              <a:rPr lang="zh-CN" altLang="en-US" dirty="0" smtClean="0"/>
              <a:t>情境式默</a:t>
            </a:r>
            <a:r>
              <a:rPr lang="zh-CN" altLang="en-US" dirty="0"/>
              <a:t>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李白的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行路难</a:t>
            </a:r>
            <a:r>
              <a:rPr lang="en-US" altLang="zh-CN" dirty="0" smtClean="0"/>
              <a:t>(</a:t>
            </a:r>
            <a:r>
              <a:rPr lang="zh-CN" altLang="en-US" dirty="0" smtClean="0"/>
              <a:t>其一</a:t>
            </a:r>
            <a:r>
              <a:rPr lang="en-US" altLang="zh-CN" dirty="0" smtClean="0"/>
              <a:t>)》</a:t>
            </a:r>
            <a:r>
              <a:rPr lang="zh-CN" altLang="en-US" dirty="0" smtClean="0"/>
              <a:t>中</a:t>
            </a:r>
            <a:r>
              <a:rPr lang="en-US" altLang="zh-CN" dirty="0" smtClean="0"/>
              <a:t>,“__________,__________”</a:t>
            </a:r>
            <a:r>
              <a:rPr lang="zh-CN" altLang="en-US" dirty="0" smtClean="0"/>
              <a:t>两句通过诗人不想吃饭等细节来表现诗人不被朝廷重用、不能实现自己理想的苦闷抑郁心情和茫然心绪。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李</a:t>
            </a:r>
            <a:r>
              <a:rPr lang="zh-CN" altLang="en-US" dirty="0"/>
              <a:t>白</a:t>
            </a:r>
            <a:r>
              <a:rPr lang="en-US" altLang="zh-CN" dirty="0"/>
              <a:t>《</a:t>
            </a:r>
            <a:r>
              <a:rPr lang="zh-CN" altLang="en-US" dirty="0"/>
              <a:t>行路难</a:t>
            </a:r>
            <a:r>
              <a:rPr lang="en-US" altLang="zh-CN" dirty="0"/>
              <a:t>》</a:t>
            </a:r>
            <a:r>
              <a:rPr lang="zh-CN" altLang="en-US" dirty="0"/>
              <a:t>中表现李白乐观自信性格的两句诗是</a:t>
            </a:r>
            <a:r>
              <a:rPr lang="en-US" altLang="zh-CN" dirty="0" smtClean="0"/>
              <a:t>:__________,__________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88712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行路难</a:t>
            </a:r>
            <a:r>
              <a:rPr lang="en-US" altLang="zh-CN" dirty="0" smtClean="0"/>
              <a:t>·</a:t>
            </a:r>
            <a:r>
              <a:rPr lang="zh-CN" altLang="en-US" dirty="0" smtClean="0"/>
              <a:t>情境式默写</a:t>
            </a:r>
            <a:r>
              <a:rPr lang="en-US" altLang="zh-CN" dirty="0" smtClean="0"/>
              <a:t>·</a:t>
            </a:r>
            <a:r>
              <a:rPr lang="zh-CN" altLang="en-US" dirty="0" smtClean="0"/>
              <a:t>答案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514350">
              <a:buFont typeface="+mj-lt"/>
              <a:buAutoNum type="arabicPeriod"/>
            </a:pPr>
            <a:r>
              <a:rPr lang="zh-CN" altLang="en-US" dirty="0" smtClean="0"/>
              <a:t>停</a:t>
            </a:r>
            <a:r>
              <a:rPr lang="zh-CN" altLang="en-US" dirty="0"/>
              <a:t>杯投箸不能食　拔剑四顾心茫</a:t>
            </a:r>
            <a:r>
              <a:rPr lang="zh-CN" altLang="en-US" dirty="0" smtClean="0"/>
              <a:t>然</a:t>
            </a:r>
            <a:endParaRPr lang="en-US" altLang="zh-CN" dirty="0" smtClean="0"/>
          </a:p>
          <a:p>
            <a:pPr marL="171450" indent="-514350">
              <a:buFont typeface="+mj-lt"/>
              <a:buAutoNum type="arabicPeriod"/>
            </a:pPr>
            <a:r>
              <a:rPr lang="zh-CN" altLang="en-US" dirty="0" smtClean="0"/>
              <a:t>长</a:t>
            </a:r>
            <a:r>
              <a:rPr lang="zh-CN" altLang="en-US" dirty="0"/>
              <a:t>风破浪会有时　直挂云帆济沧</a:t>
            </a:r>
            <a:r>
              <a:rPr lang="zh-CN" altLang="en-US" dirty="0" smtClean="0"/>
              <a:t>海</a:t>
            </a:r>
            <a:endParaRPr lang="en-US" altLang="zh-CN" dirty="0"/>
          </a:p>
          <a:p>
            <a:pPr marL="171450" indent="-51435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00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蜀道难</a:t>
            </a:r>
            <a:r>
              <a:rPr lang="en-US" altLang="zh-CN" dirty="0" smtClean="0"/>
              <a:t>·</a:t>
            </a:r>
            <a:r>
              <a:rPr lang="zh-CN" altLang="en-US" dirty="0" smtClean="0"/>
              <a:t>情境式默写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514350">
              <a:buFont typeface="+mj-lt"/>
              <a:buAutoNum type="arabicPeriod"/>
            </a:pPr>
            <a:r>
              <a:rPr lang="zh-CN" altLang="zh-CN" dirty="0" smtClean="0"/>
              <a:t>《</a:t>
            </a:r>
            <a:r>
              <a:rPr lang="zh-CN" altLang="zh-CN" dirty="0"/>
              <a:t>蜀道难</a:t>
            </a:r>
            <a:r>
              <a:rPr lang="zh-CN" altLang="zh-CN" dirty="0" smtClean="0"/>
              <a:t>》中</a:t>
            </a:r>
            <a:r>
              <a:rPr lang="en-US" altLang="zh-CN" dirty="0" smtClean="0"/>
              <a:t>,</a:t>
            </a:r>
            <a:r>
              <a:rPr lang="zh-CN" altLang="zh-CN" dirty="0"/>
              <a:t>“</a:t>
            </a:r>
            <a:r>
              <a:rPr lang="en-US" altLang="zh-CN" dirty="0"/>
              <a:t>__________,__________</a:t>
            </a:r>
            <a:r>
              <a:rPr lang="zh-CN" altLang="zh-CN" dirty="0"/>
              <a:t>”两句引用“五丁开山”这一神话写蜀道的来历</a:t>
            </a:r>
            <a:r>
              <a:rPr lang="en-US" altLang="zh-CN" dirty="0"/>
              <a:t>,</a:t>
            </a:r>
            <a:r>
              <a:rPr lang="zh-CN" altLang="zh-CN" dirty="0"/>
              <a:t>为诗歌增添了浪漫气息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171450" indent="-514350">
              <a:buFont typeface="+mj-lt"/>
              <a:buAutoNum type="arabicPeriod"/>
            </a:pPr>
            <a:r>
              <a:rPr lang="zh-CN" altLang="zh-CN" dirty="0" smtClean="0"/>
              <a:t>《</a:t>
            </a:r>
            <a:r>
              <a:rPr lang="zh-CN" altLang="zh-CN" dirty="0"/>
              <a:t>蜀道难》中李白用夸张的手法极言山峰高耸接天</a:t>
            </a:r>
            <a:r>
              <a:rPr lang="en-US" altLang="zh-CN" dirty="0"/>
              <a:t>,</a:t>
            </a:r>
            <a:r>
              <a:rPr lang="zh-CN" altLang="zh-CN" dirty="0"/>
              <a:t>绝壁景色险怪的句子是“</a:t>
            </a:r>
            <a:r>
              <a:rPr lang="en-US" altLang="zh-CN" dirty="0"/>
              <a:t>__________,__________</a:t>
            </a:r>
            <a:r>
              <a:rPr lang="zh-CN" altLang="zh-CN" dirty="0" smtClean="0"/>
              <a:t>”。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745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蜀道难</a:t>
            </a:r>
            <a:r>
              <a:rPr lang="en-US" altLang="zh-CN" dirty="0"/>
              <a:t>·</a:t>
            </a:r>
            <a:r>
              <a:rPr lang="zh-CN" altLang="en-US" dirty="0"/>
              <a:t>情境式默</a:t>
            </a:r>
            <a:r>
              <a:rPr lang="zh-CN" altLang="en-US" dirty="0" smtClean="0"/>
              <a:t>写</a:t>
            </a:r>
            <a:r>
              <a:rPr lang="en-US" altLang="zh-CN" dirty="0" smtClean="0"/>
              <a:t>·</a:t>
            </a:r>
            <a:r>
              <a:rPr lang="zh-CN" altLang="en-US" dirty="0" smtClean="0"/>
              <a:t>答案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514350">
              <a:buFont typeface="+mj-lt"/>
              <a:buAutoNum type="arabicPeriod"/>
            </a:pPr>
            <a:r>
              <a:rPr lang="zh-CN" altLang="zh-CN" dirty="0" smtClean="0"/>
              <a:t>地</a:t>
            </a:r>
            <a:r>
              <a:rPr lang="zh-CN" altLang="zh-CN" dirty="0"/>
              <a:t>崩山摧壮士死　然后天梯石栈相钩</a:t>
            </a:r>
            <a:r>
              <a:rPr lang="zh-CN" altLang="zh-CN" dirty="0" smtClean="0"/>
              <a:t>连</a:t>
            </a:r>
            <a:endParaRPr lang="en-US" altLang="zh-CN" dirty="0" smtClean="0"/>
          </a:p>
          <a:p>
            <a:pPr marL="171450" indent="-514350">
              <a:buFont typeface="+mj-lt"/>
              <a:buAutoNum type="arabicPeriod"/>
            </a:pPr>
            <a:r>
              <a:rPr lang="zh-CN" altLang="zh-CN" dirty="0" smtClean="0"/>
              <a:t>连</a:t>
            </a:r>
            <a:r>
              <a:rPr lang="zh-CN" altLang="zh-CN" dirty="0"/>
              <a:t>峰去天不盈尺　枯松倒挂倚绝</a:t>
            </a:r>
            <a:r>
              <a:rPr lang="zh-CN" altLang="zh-CN" dirty="0" smtClean="0"/>
              <a:t>壁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蜀道难</a:t>
            </a:r>
            <a:r>
              <a:rPr lang="en-US" altLang="zh-CN" dirty="0" smtClean="0"/>
              <a:t>·</a:t>
            </a:r>
            <a:r>
              <a:rPr lang="zh-CN" altLang="en-US" dirty="0" smtClean="0"/>
              <a:t>情境式默写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514350">
              <a:buFont typeface="+mj-lt"/>
              <a:buAutoNum type="arabicPeriod" startAt="3"/>
            </a:pPr>
            <a:r>
              <a:rPr lang="zh-CN" altLang="zh-CN" dirty="0" smtClean="0"/>
              <a:t>李</a:t>
            </a:r>
            <a:r>
              <a:rPr lang="zh-CN" altLang="zh-CN" dirty="0"/>
              <a:t>白在《蜀道难》中</a:t>
            </a:r>
            <a:r>
              <a:rPr lang="en-US" altLang="zh-CN" dirty="0"/>
              <a:t>,</a:t>
            </a:r>
            <a:r>
              <a:rPr lang="zh-CN" altLang="zh-CN" dirty="0"/>
              <a:t>不仅描写了蜀道奇异的自然景色</a:t>
            </a:r>
            <a:r>
              <a:rPr lang="en-US" altLang="zh-CN" dirty="0"/>
              <a:t>,</a:t>
            </a:r>
            <a:r>
              <a:rPr lang="zh-CN" altLang="zh-CN" dirty="0"/>
              <a:t>也通过“</a:t>
            </a:r>
            <a:r>
              <a:rPr lang="en-US" altLang="zh-CN" dirty="0"/>
              <a:t>__________,__________</a:t>
            </a:r>
            <a:r>
              <a:rPr lang="zh-CN" altLang="zh-CN" dirty="0"/>
              <a:t>” 两句</a:t>
            </a:r>
            <a:r>
              <a:rPr lang="en-US" altLang="zh-CN" dirty="0"/>
              <a:t>,</a:t>
            </a:r>
            <a:r>
              <a:rPr lang="zh-CN" altLang="zh-CN" dirty="0"/>
              <a:t>写出自己对蜀地容易发生叛乱的担忧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marL="171450" indent="-514350">
              <a:buFont typeface="+mj-lt"/>
              <a:buAutoNum type="arabicPeriod" startAt="3"/>
            </a:pPr>
            <a:r>
              <a:rPr lang="zh-CN" altLang="zh-CN" dirty="0" smtClean="0"/>
              <a:t>李</a:t>
            </a:r>
            <a:r>
              <a:rPr lang="zh-CN" altLang="zh-CN" dirty="0"/>
              <a:t>白的《蜀道难》中通过鸟兽反衬山势高危的两句是“</a:t>
            </a:r>
            <a:r>
              <a:rPr lang="en-US" altLang="zh-CN" dirty="0"/>
              <a:t>______________</a:t>
            </a:r>
            <a:r>
              <a:rPr lang="zh-CN" altLang="zh-CN" dirty="0" smtClean="0"/>
              <a:t>”。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745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蜀道难</a:t>
            </a:r>
            <a:r>
              <a:rPr lang="en-US" altLang="zh-CN" dirty="0"/>
              <a:t>·</a:t>
            </a:r>
            <a:r>
              <a:rPr lang="zh-CN" altLang="en-US" dirty="0"/>
              <a:t>情境式默写</a:t>
            </a:r>
            <a:r>
              <a:rPr lang="en-US" altLang="zh-CN" dirty="0"/>
              <a:t>·</a:t>
            </a:r>
            <a:r>
              <a:rPr lang="zh-CN" altLang="en-US" dirty="0"/>
              <a:t>答案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514350">
              <a:buFont typeface="+mj-lt"/>
              <a:buAutoNum type="arabicPeriod" startAt="3"/>
            </a:pPr>
            <a:r>
              <a:rPr lang="zh-CN" altLang="zh-CN" dirty="0"/>
              <a:t>所守或匪亲　化为狼与</a:t>
            </a:r>
            <a:r>
              <a:rPr lang="zh-CN" altLang="zh-CN" dirty="0" smtClean="0"/>
              <a:t>豺</a:t>
            </a:r>
            <a:endParaRPr lang="en-US" altLang="zh-CN" dirty="0" smtClean="0"/>
          </a:p>
          <a:p>
            <a:pPr marL="171450" indent="-514350">
              <a:buFont typeface="+mj-lt"/>
              <a:buAutoNum type="arabicPeriod" startAt="3"/>
            </a:pPr>
            <a:r>
              <a:rPr lang="zh-CN" altLang="zh-CN" dirty="0" smtClean="0"/>
              <a:t>黄</a:t>
            </a:r>
            <a:r>
              <a:rPr lang="zh-CN" altLang="zh-CN" dirty="0"/>
              <a:t>鹤之飞尚不得过　猿猱欲度愁攀援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5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457200" y="123825"/>
            <a:ext cx="8229600" cy="85725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dirty="0"/>
              <a:t>李白诗词</a:t>
            </a:r>
            <a:r>
              <a:rPr lang="en-US" altLang="zh-CN" dirty="0"/>
              <a:t>·</a:t>
            </a:r>
            <a:r>
              <a:rPr lang="zh-CN" altLang="en-US" dirty="0">
                <a:ea typeface="宋体" panose="02010600030101010101" pitchFamily="2" charset="-122"/>
              </a:rPr>
              <a:t>朗读</a:t>
            </a:r>
          </a:p>
        </p:txBody>
      </p:sp>
      <p:pic>
        <p:nvPicPr>
          <p:cNvPr id="6147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3055" y="816293"/>
            <a:ext cx="5976938" cy="4229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李白</a:t>
            </a:r>
            <a:r>
              <a:rPr lang="en-US" altLang="zh-CN" dirty="0" smtClean="0"/>
              <a:t>·</a:t>
            </a:r>
            <a:r>
              <a:rPr lang="zh-CN" altLang="en-US" dirty="0" smtClean="0"/>
              <a:t>诗风分析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 smtClean="0"/>
              <a:t>李白是著名的浪漫主义诗人，他的诗歌以大胆的想象和夸张的描写令人叹为观止。</a:t>
            </a:r>
            <a:r>
              <a:rPr lang="zh-CN" altLang="en-US" dirty="0"/>
              <a:t>现</a:t>
            </a:r>
            <a:r>
              <a:rPr lang="zh-CN" altLang="en-US" dirty="0" smtClean="0"/>
              <a:t>在，我们一起来审视一下集中体现李白诗风的优秀诗句。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/>
              <a:t>我</a:t>
            </a:r>
            <a:r>
              <a:rPr lang="zh-CN" altLang="en-US" dirty="0" smtClean="0"/>
              <a:t>们通过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9837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9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李白诗词</a:t>
            </a:r>
            <a:r>
              <a:rPr lang="en-US" altLang="zh-CN"/>
              <a:t>·</a:t>
            </a:r>
            <a:r>
              <a:rPr lang="zh-CN" altLang="en-US"/>
              <a:t>朗读</a:t>
            </a:r>
          </a:p>
        </p:txBody>
      </p:sp>
      <p:pic>
        <p:nvPicPr>
          <p:cNvPr id="5" name="将进酒·中古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56995" y="1797050"/>
            <a:ext cx="619125" cy="619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020" y="1927225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MingLiU" panose="02020509000000000000" pitchFamily="49" charset="-120"/>
                <a:ea typeface="MingLiU" panose="02020509000000000000" pitchFamily="49" charset="-120"/>
              </a:rPr>
              <a:t>中古拟音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0020" y="2367280"/>
            <a:ext cx="119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MingLiU" panose="02020509000000000000" pitchFamily="49" charset="-120"/>
                <a:ea typeface="MingLiU" panose="02020509000000000000" pitchFamily="49" charset="-120"/>
              </a:rPr>
              <a:t>闽南话</a:t>
            </a:r>
          </a:p>
        </p:txBody>
      </p:sp>
      <p:pic>
        <p:nvPicPr>
          <p:cNvPr id="9" name="將進酒·闽南话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56995" y="2242185"/>
            <a:ext cx="619125" cy="619125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/>
          </p:cNvGraphicFramePr>
          <p:nvPr/>
        </p:nvGraphicFramePr>
        <p:xfrm>
          <a:off x="1895475" y="1063625"/>
          <a:ext cx="203708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9" imgW="4428571" imgH="1533739" progId="PBrush">
                  <p:embed/>
                </p:oleObj>
              </mc:Choice>
              <mc:Fallback>
                <p:oleObj r:id="rId9" imgW="4428571" imgH="1533739" progId="PBrush">
                  <p:embed/>
                  <p:pic>
                    <p:nvPicPr>
                      <p:cNvPr id="0" name="Picture 8" descr="image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063625"/>
                        <a:ext cx="203708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/>
          </p:cNvGraphicFramePr>
          <p:nvPr/>
        </p:nvGraphicFramePr>
        <p:xfrm>
          <a:off x="1895475" y="1673225"/>
          <a:ext cx="2037715" cy="9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11" imgW="9514286" imgH="2486372" progId="PBrush">
                  <p:embed/>
                </p:oleObj>
              </mc:Choice>
              <mc:Fallback>
                <p:oleObj r:id="rId11" imgW="9514286" imgH="2486372" progId="PBrush">
                  <p:embed/>
                  <p:pic>
                    <p:nvPicPr>
                      <p:cNvPr id="0" name="Picture 7" descr="image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673225"/>
                        <a:ext cx="2037715" cy="9385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/>
          </p:cNvGraphicFramePr>
          <p:nvPr/>
        </p:nvGraphicFramePr>
        <p:xfrm>
          <a:off x="1895475" y="2625725"/>
          <a:ext cx="203771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13" imgW="9866667" imgH="4001058" progId="PBrush">
                  <p:embed/>
                </p:oleObj>
              </mc:Choice>
              <mc:Fallback>
                <p:oleObj r:id="rId13" imgW="9866667" imgH="4001058" progId="PBrush">
                  <p:embed/>
                  <p:pic>
                    <p:nvPicPr>
                      <p:cNvPr id="0" name="Picture 6" descr="image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2625725"/>
                        <a:ext cx="2037715" cy="1250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/>
          </p:cNvGraphicFramePr>
          <p:nvPr/>
        </p:nvGraphicFramePr>
        <p:xfrm>
          <a:off x="1895475" y="3876675"/>
          <a:ext cx="2037715" cy="1002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15" imgW="9266667" imgH="3448531" progId="PBrush">
                  <p:embed/>
                </p:oleObj>
              </mc:Choice>
              <mc:Fallback>
                <p:oleObj r:id="rId15" imgW="9266667" imgH="3448531" progId="PBrush">
                  <p:embed/>
                  <p:pic>
                    <p:nvPicPr>
                      <p:cNvPr id="0" name="Picture 5" descr="image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3876675"/>
                        <a:ext cx="2037715" cy="1002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/>
          </p:cNvGraphicFramePr>
          <p:nvPr/>
        </p:nvGraphicFramePr>
        <p:xfrm>
          <a:off x="3942715" y="1063625"/>
          <a:ext cx="226187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17" imgW="11161905" imgH="2952381" progId="PBrush">
                  <p:embed/>
                </p:oleObj>
              </mc:Choice>
              <mc:Fallback>
                <p:oleObj r:id="rId17" imgW="11161905" imgH="2952381" progId="PBrush">
                  <p:embed/>
                  <p:pic>
                    <p:nvPicPr>
                      <p:cNvPr id="0" name="Picture 4" descr="image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2715" y="1063625"/>
                        <a:ext cx="2261870" cy="117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/>
          </p:cNvGraphicFramePr>
          <p:nvPr/>
        </p:nvGraphicFramePr>
        <p:xfrm>
          <a:off x="3932555" y="2241550"/>
          <a:ext cx="2260600" cy="98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r:id="rId19" imgW="11247619" imgH="3134162" progId="PBrush">
                  <p:embed/>
                </p:oleObj>
              </mc:Choice>
              <mc:Fallback>
                <p:oleObj r:id="rId19" imgW="11247619" imgH="3134162" progId="PBrush">
                  <p:embed/>
                  <p:pic>
                    <p:nvPicPr>
                      <p:cNvPr id="0" name="Picture 3" descr="image10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555" y="2241550"/>
                        <a:ext cx="2260600" cy="982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/>
          </p:cNvGraphicFramePr>
          <p:nvPr/>
        </p:nvGraphicFramePr>
        <p:xfrm>
          <a:off x="3965575" y="3224530"/>
          <a:ext cx="2259330" cy="1146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r:id="rId21" imgW="9276190" imgH="3029373" progId="PBrush">
                  <p:embed/>
                </p:oleObj>
              </mc:Choice>
              <mc:Fallback>
                <p:oleObj r:id="rId21" imgW="9276190" imgH="3029373" progId="PBrush">
                  <p:embed/>
                  <p:pic>
                    <p:nvPicPr>
                      <p:cNvPr id="0" name="Picture 2" descr="image11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5575" y="3224530"/>
                        <a:ext cx="2259330" cy="11468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/>
          </p:cNvGraphicFramePr>
          <p:nvPr/>
        </p:nvGraphicFramePr>
        <p:xfrm>
          <a:off x="6287770" y="1063625"/>
          <a:ext cx="2247900" cy="1105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r:id="rId23" imgW="9221487" imgH="2419048" progId="PBrush">
                  <p:embed/>
                </p:oleObj>
              </mc:Choice>
              <mc:Fallback>
                <p:oleObj r:id="rId23" imgW="9221487" imgH="2419048" progId="PBrush">
                  <p:embed/>
                  <p:pic>
                    <p:nvPicPr>
                      <p:cNvPr id="0" name="Picture 1" descr="image1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7770" y="1063625"/>
                        <a:ext cx="2247900" cy="11055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李白诗词</a:t>
            </a:r>
            <a:r>
              <a:rPr lang="en-US" altLang="zh-CN"/>
              <a:t>·</a:t>
            </a:r>
            <a:r>
              <a:rPr lang="zh-CN" altLang="en-US"/>
              <a:t>朗读</a:t>
            </a:r>
          </a:p>
        </p:txBody>
      </p:sp>
      <p:pic>
        <p:nvPicPr>
          <p:cNvPr id="4" name="图片 3" descr="tim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0850" y="1184910"/>
            <a:ext cx="5702300" cy="3564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李白诗词</a:t>
            </a:r>
            <a:r>
              <a:rPr lang="en-US" altLang="zh-CN"/>
              <a:t>·</a:t>
            </a:r>
            <a:r>
              <a:rPr lang="zh-CN" altLang="en-US"/>
              <a:t>朗读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严肃">
      <a:majorFont>
        <a:latin typeface="Consolas"/>
        <a:ea typeface="MingLiU"/>
        <a:cs typeface=""/>
      </a:majorFont>
      <a:minorFont>
        <a:latin typeface="Consolas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严肃">
      <a:majorFont>
        <a:latin typeface="Consolas"/>
        <a:ea typeface="MingLiU"/>
        <a:cs typeface=""/>
      </a:majorFont>
      <a:minorFont>
        <a:latin typeface="Consolas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TM01790490[[fn=迪凯特]]</Template>
  <TotalTime>193</TotalTime>
  <Words>4532</Words>
  <Application>Microsoft Office PowerPoint</Application>
  <PresentationFormat>全屏显示(16:9)</PresentationFormat>
  <Paragraphs>242</Paragraphs>
  <Slides>61</Slides>
  <Notes>1</Notes>
  <HiddenSlides>21</HiddenSlides>
  <MMClips>2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61</vt:i4>
      </vt:variant>
    </vt:vector>
  </HeadingPairs>
  <TitlesOfParts>
    <vt:vector size="63" baseType="lpstr">
      <vt:lpstr>Office 主题​​</vt:lpstr>
      <vt:lpstr>1_Office 主题​​</vt:lpstr>
      <vt:lpstr>李白</vt:lpstr>
      <vt:lpstr>李白·人生经历</vt:lpstr>
      <vt:lpstr>李白·人生经历</vt:lpstr>
      <vt:lpstr>李白·人生经历</vt:lpstr>
      <vt:lpstr>PowerPoint 演示文稿</vt:lpstr>
      <vt:lpstr>李白诗词·朗读</vt:lpstr>
      <vt:lpstr>李白诗词·朗读</vt:lpstr>
      <vt:lpstr>李白诗词·朗读</vt:lpstr>
      <vt:lpstr>李白诗词·朗读</vt:lpstr>
      <vt:lpstr>将进酒·时间</vt:lpstr>
      <vt:lpstr>将进酒·原文</vt:lpstr>
      <vt:lpstr>将进酒·翻译</vt:lpstr>
      <vt:lpstr>将进酒·翻译</vt:lpstr>
      <vt:lpstr>将进酒·翻译</vt:lpstr>
      <vt:lpstr>将进酒·翻译</vt:lpstr>
      <vt:lpstr>将进酒·翻译</vt:lpstr>
      <vt:lpstr>将进酒·翻译</vt:lpstr>
      <vt:lpstr>将进酒·翻译</vt:lpstr>
      <vt:lpstr>将进酒·翻译</vt:lpstr>
      <vt:lpstr>将进酒·翻译</vt:lpstr>
      <vt:lpstr>将进酒·翻译</vt:lpstr>
      <vt:lpstr>将进酒·翻译</vt:lpstr>
      <vt:lpstr>将进酒·翻译</vt:lpstr>
      <vt:lpstr>将进酒·赏析</vt:lpstr>
      <vt:lpstr>梦游天姥吟留别·翻译</vt:lpstr>
      <vt:lpstr>梦游天姥吟留别·翻译</vt:lpstr>
      <vt:lpstr>梦游天姥吟留别·翻译</vt:lpstr>
      <vt:lpstr>梦游天姥吟留别·翻译</vt:lpstr>
      <vt:lpstr>梦游天姥吟留别·翻译</vt:lpstr>
      <vt:lpstr>梦游天姥吟留别·翻译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备注</vt:lpstr>
      <vt:lpstr>本张幻灯片后几张不要删除</vt:lpstr>
      <vt:lpstr>将进酒·赏析</vt:lpstr>
      <vt:lpstr>将进酒·赏析</vt:lpstr>
      <vt:lpstr>将进酒·赏析</vt:lpstr>
      <vt:lpstr>将进酒·赏析</vt:lpstr>
      <vt:lpstr>将进酒·赏析</vt:lpstr>
      <vt:lpstr>将进酒·赏析</vt:lpstr>
      <vt:lpstr>将进酒·赏析</vt:lpstr>
      <vt:lpstr>将进酒·赏析</vt:lpstr>
      <vt:lpstr>将进酒·赏析</vt:lpstr>
      <vt:lpstr>将进酒·赏析</vt:lpstr>
      <vt:lpstr>越中览古·创作背景 </vt:lpstr>
      <vt:lpstr>越中览古·翻译</vt:lpstr>
      <vt:lpstr>行路难</vt:lpstr>
      <vt:lpstr>行路难·情境式默写</vt:lpstr>
      <vt:lpstr>行路难·情境式默写·答案</vt:lpstr>
      <vt:lpstr>蜀道难·情境式默写</vt:lpstr>
      <vt:lpstr>蜀道难·情境式默写·答案</vt:lpstr>
      <vt:lpstr>蜀道难·情境式默写</vt:lpstr>
      <vt:lpstr>蜀道难·情境式默写·答案</vt:lpstr>
      <vt:lpstr>李白·诗风分析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李白</dc:title>
  <dc:creator>Administrator</dc:creator>
  <cp:lastModifiedBy>xb21cn</cp:lastModifiedBy>
  <cp:revision>61</cp:revision>
  <dcterms:created xsi:type="dcterms:W3CDTF">2019-11-16T11:53:00Z</dcterms:created>
  <dcterms:modified xsi:type="dcterms:W3CDTF">2019-11-29T14:46:33Z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